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63" r:id="rId3"/>
    <p:sldId id="259" r:id="rId4"/>
    <p:sldId id="257" r:id="rId5"/>
    <p:sldId id="282" r:id="rId6"/>
    <p:sldId id="261" r:id="rId7"/>
    <p:sldId id="286" r:id="rId8"/>
    <p:sldId id="285" r:id="rId9"/>
    <p:sldId id="270" r:id="rId10"/>
    <p:sldId id="288" r:id="rId11"/>
    <p:sldId id="262" r:id="rId12"/>
    <p:sldId id="264" r:id="rId13"/>
    <p:sldId id="287" r:id="rId14"/>
    <p:sldId id="269" r:id="rId15"/>
    <p:sldId id="271" r:id="rId16"/>
    <p:sldId id="290" r:id="rId17"/>
    <p:sldId id="272" r:id="rId18"/>
    <p:sldId id="280" r:id="rId19"/>
    <p:sldId id="295" r:id="rId20"/>
    <p:sldId id="291" r:id="rId21"/>
    <p:sldId id="284" r:id="rId22"/>
    <p:sldId id="273" r:id="rId23"/>
    <p:sldId id="279" r:id="rId24"/>
    <p:sldId id="293" r:id="rId25"/>
    <p:sldId id="299" r:id="rId26"/>
    <p:sldId id="297" r:id="rId27"/>
    <p:sldId id="298" r:id="rId28"/>
    <p:sldId id="300" r:id="rId29"/>
    <p:sldId id="302" r:id="rId30"/>
    <p:sldId id="301" r:id="rId31"/>
    <p:sldId id="260" r:id="rId32"/>
    <p:sldId id="283" r:id="rId33"/>
    <p:sldId id="296" r:id="rId34"/>
    <p:sldId id="292" r:id="rId35"/>
    <p:sldId id="294" r:id="rId36"/>
    <p:sldId id="281" r:id="rId37"/>
    <p:sldId id="277" r:id="rId38"/>
    <p:sldId id="278" r:id="rId39"/>
    <p:sldId id="275" r:id="rId40"/>
    <p:sldId id="276" r:id="rId41"/>
    <p:sldId id="268" r:id="rId42"/>
    <p:sldId id="265" r:id="rId43"/>
    <p:sldId id="289" r:id="rId44"/>
    <p:sldId id="266" r:id="rId45"/>
    <p:sldId id="267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3710"/>
  </p:normalViewPr>
  <p:slideViewPr>
    <p:cSldViewPr snapToGrid="0" snapToObjects="1">
      <p:cViewPr>
        <p:scale>
          <a:sx n="113" d="100"/>
          <a:sy n="113" d="100"/>
        </p:scale>
        <p:origin x="144" y="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7ABE5-BFC6-3541-B363-370AEF0B9F26}" type="datetimeFigureOut">
              <a:rPr lang="en-US" smtClean="0"/>
              <a:t>6/18/25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D6090-DF86-7E4C-9468-0E0FCD800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8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D6090-DF86-7E4C-9468-0E0FCD80001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91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890BF-2FD5-D8EE-A67D-F2992774E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D261F4-E199-029C-DCA9-40A680990F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D99645-E8E0-29A3-0C56-0608EBD12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CF4E3-1ED5-FD90-5F42-42D6270AF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D6090-DF86-7E4C-9468-0E0FCD8000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79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D6090-DF86-7E4C-9468-0E0FCD8000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46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8901D-5F8F-1355-017F-413BE326B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B20A26-A1D2-1610-5181-C3EEFD018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31E218-3B66-078F-1189-B839ADD41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2E3A8-34B1-C006-92BB-6F98AA8F2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D6090-DF86-7E4C-9468-0E0FCD8000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86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D6090-DF86-7E4C-9468-0E0FCD8000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9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D6090-DF86-7E4C-9468-0E0FCD8000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22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D6090-DF86-7E4C-9468-0E0FCD8000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22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D6090-DF86-7E4C-9468-0E0FCD8000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28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F1E70-9C93-0506-A837-50AE915E4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A328C3-A848-1DBD-CF79-377454708E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B852F9-AE07-13DD-468C-E4543372C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CF2EA-2989-0BBC-AFFF-9C2C84FBF9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D6090-DF86-7E4C-9468-0E0FCD8000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53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D6090-DF86-7E4C-9468-0E0FCD8000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59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D6090-DF86-7E4C-9468-0E0FCD8000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04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D6090-DF86-7E4C-9468-0E0FCD8000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6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015-FC9E-F641-8F9D-8091E817A1D3}" type="datetime1">
              <a:rPr lang="en-US" smtClean="0"/>
              <a:t>6/18/25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072298F-838E-3DBC-DAAB-89E3330E8A84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E787E4-85D3-4D46-6C42-78CCF4F17C65}"/>
              </a:ext>
            </a:extLst>
          </p:cNvPr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2B8255-E868-AA62-DC46-1B3918726B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674" y="6459299"/>
            <a:ext cx="1106239" cy="3333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FDF77-8406-674E-BA1A-1CBFE2C45D19}" type="datetime1">
              <a:rPr lang="en-US" smtClean="0"/>
              <a:t>6/18/25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32C-4D45-2B46-AEC2-69ADDFDBD180}" type="datetime1">
              <a:rPr lang="en-US" smtClean="0"/>
              <a:t>6/18/25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BD400-577A-D40F-84E5-18D085ED0748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2D8396-DF4B-CE57-E6D6-4E196D42392C}"/>
              </a:ext>
            </a:extLst>
          </p:cNvPr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6E198E-E4C4-6E09-6228-41FC22E9E0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674" y="6459299"/>
            <a:ext cx="1106239" cy="3333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FFEF-9854-0542-85A1-D6CF06BB44D7}" type="datetime1">
              <a:rPr lang="en-US" smtClean="0"/>
              <a:t>6/18/25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FF389-7CD5-3CC9-582B-C4B7151B3405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27FC52-118A-898C-E63E-FDAD1581B347}"/>
              </a:ext>
            </a:extLst>
          </p:cNvPr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225FFE-4478-BB58-8011-761B16DF1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674" y="6459299"/>
            <a:ext cx="1106239" cy="3333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6E1D-2807-DD4E-8DC6-D88CEDCA90A9}" type="datetime1">
              <a:rPr lang="en-US" smtClean="0"/>
              <a:t>6/18/25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FE2F-58EF-694A-8807-9ECF508450FD}" type="datetime1">
              <a:rPr lang="en-US" smtClean="0"/>
              <a:t>6/18/25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1EF5-C6F8-D44A-BE78-ED70F51D08D4}" type="datetime1">
              <a:rPr lang="en-US" smtClean="0"/>
              <a:t>6/18/25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CFCE-FB04-D649-981D-511120C901FE}" type="datetime1">
              <a:rPr lang="en-US" smtClean="0"/>
              <a:t>6/18/25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472D-5127-AE46-8DA6-B99D00B3D872}" type="datetime1">
              <a:rPr lang="en-US" smtClean="0"/>
              <a:t>6/18/25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D08003-4E55-244C-350F-92943405DB43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FA6708-4EAD-DB93-1721-EAC5F405F3C2}"/>
              </a:ext>
            </a:extLst>
          </p:cNvPr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6B72A-7D87-5EA6-7B7F-FBB8CDBAEC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674" y="6459299"/>
            <a:ext cx="1106239" cy="3333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0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8A2307A-CB2F-914B-9273-0E58B026DDB9}" type="datetime1">
              <a:rPr lang="en-US" smtClean="0"/>
              <a:t>6/18/25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A3712A-997B-2344-EF12-F02E59FD4A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674" y="6459299"/>
            <a:ext cx="1106239" cy="3333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0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E9BE-CE4D-7C4A-9E1D-A269A1D79BC7}" type="datetime1">
              <a:rPr lang="en-US" smtClean="0"/>
              <a:t>6/18/25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4A09E-34E4-47A7-26BD-48D6DA5A24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674" y="6459299"/>
            <a:ext cx="1106239" cy="33338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153D5F-78FD-E643-BEA3-66D524EAF099}" type="datetime1">
              <a:rPr lang="en-US" smtClean="0"/>
              <a:t>6/18/25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674" y="6459299"/>
            <a:ext cx="1106239" cy="3333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7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6.emf"/><Relationship Id="rId17" Type="http://schemas.openxmlformats.org/officeDocument/2006/relationships/image" Target="../media/image41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11" Type="http://schemas.openxmlformats.org/officeDocument/2006/relationships/image" Target="../media/image37.png"/><Relationship Id="rId5" Type="http://schemas.openxmlformats.org/officeDocument/2006/relationships/image" Target="../media/image31.emf"/><Relationship Id="rId15" Type="http://schemas.openxmlformats.org/officeDocument/2006/relationships/image" Target="../media/image39.emf"/><Relationship Id="rId10" Type="http://schemas.openxmlformats.org/officeDocument/2006/relationships/image" Target="../media/image36.png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35.emf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emf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46.emf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7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565B-09A7-58FA-5CE9-C4DD2EF2B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162008"/>
            <a:ext cx="11821886" cy="822960"/>
          </a:xfrm>
        </p:spPr>
        <p:txBody>
          <a:bodyPr/>
          <a:lstStyle/>
          <a:p>
            <a:pPr algn="ctr"/>
            <a:br>
              <a:rPr lang="en-US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</a:br>
            <a:r>
              <a:rPr lang="en-US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Measles and COVID-19 </a:t>
            </a:r>
            <a:br>
              <a:rPr lang="en-US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</a:br>
            <a:r>
              <a:rPr lang="en-US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Through the Lens of Mathematical Models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1097280" y="6146509"/>
            <a:ext cx="10113264" cy="594360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Kristan A. Schneider, PhD</a:t>
            </a:r>
          </a:p>
          <a:p>
            <a:pPr algn="ctr"/>
            <a:r>
              <a:rPr lang="en-US" sz="1800" dirty="0"/>
              <a:t>Professor, Translation Informatics Division &amp; Center for Global Health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4443963-2927-8F29-052F-8D0C21DBDF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593" y="1861251"/>
            <a:ext cx="5152815" cy="1552903"/>
          </a:xfrm>
          <a:prstGeom prst="rect">
            <a:avLst/>
          </a:prstGeom>
        </p:spPr>
      </p:pic>
      <p:pic>
        <p:nvPicPr>
          <p:cNvPr id="2050" name="Picture 2" descr="measles under a microscope">
            <a:extLst>
              <a:ext uri="{FF2B5EF4-FFF2-40B4-BE49-F238E27FC236}">
                <a16:creationId xmlns:a16="http://schemas.microsoft.com/office/drawing/2014/main" id="{3C21A4B1-312E-3FDD-E062-5523BDACC0A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" y="0"/>
            <a:ext cx="12191985" cy="49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61A86-BCB0-A60D-85A2-3BE8545A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17A86"/>
                </a:solidFill>
              </a:rPr>
              <a:t>0</a:t>
            </a:fld>
            <a:endParaRPr lang="en-US" dirty="0">
              <a:solidFill>
                <a:srgbClr val="017A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hristophe Lambert - University of New Mexico | LinkedIn">
            <a:extLst>
              <a:ext uri="{FF2B5EF4-FFF2-40B4-BE49-F238E27FC236}">
                <a16:creationId xmlns:a16="http://schemas.microsoft.com/office/drawing/2014/main" id="{CEE9FE0B-61DC-D280-6D0E-A7D6DB670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8403" y="330200"/>
            <a:ext cx="1889125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creenshot of a email&#10;&#10;AI-generated content may be incorrect.">
            <a:extLst>
              <a:ext uri="{FF2B5EF4-FFF2-40B4-BE49-F238E27FC236}">
                <a16:creationId xmlns:a16="http://schemas.microsoft.com/office/drawing/2014/main" id="{84B43E90-F5C2-C174-142C-2E1124E09D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190500"/>
            <a:ext cx="5917266" cy="3409950"/>
          </a:xfrm>
          <a:prstGeom prst="rect">
            <a:avLst/>
          </a:prstGeom>
        </p:spPr>
      </p:pic>
      <p:pic>
        <p:nvPicPr>
          <p:cNvPr id="5" name="Picture 4" descr="A screenshot of a document&#10;&#10;AI-generated content may be incorrect.">
            <a:extLst>
              <a:ext uri="{FF2B5EF4-FFF2-40B4-BE49-F238E27FC236}">
                <a16:creationId xmlns:a16="http://schemas.microsoft.com/office/drawing/2014/main" id="{FD9FB208-48D8-C7B9-8CC1-1811DD894A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953" y="2219325"/>
            <a:ext cx="3286166" cy="3879850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9D3E093-BFB8-B8A2-607F-6570124E1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367" y="2647950"/>
            <a:ext cx="4830762" cy="3409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447EDF-2739-21F0-2799-1F88C231585D}"/>
              </a:ext>
            </a:extLst>
          </p:cNvPr>
          <p:cNvSpPr txBox="1"/>
          <p:nvPr/>
        </p:nvSpPr>
        <p:spPr>
          <a:xfrm>
            <a:off x="9380305" y="2278618"/>
            <a:ext cx="28053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Christophe G Lambert, PhD</a:t>
            </a:r>
          </a:p>
          <a:p>
            <a:r>
              <a:rPr lang="en-US" sz="1400" dirty="0"/>
              <a:t>Professor and Division Chief</a:t>
            </a:r>
          </a:p>
          <a:p>
            <a:r>
              <a:rPr lang="en-US" sz="1400" dirty="0"/>
              <a:t>Translational Informatics Division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CA4BE3-09F4-93ED-0CBB-4E77D7940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57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73CD3-EDD3-990C-3960-21221DB5D5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375678"/>
            <a:ext cx="10058400" cy="144938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+mn-lt"/>
              </a:rPr>
              <a:t>Measles </a:t>
            </a:r>
            <a:r>
              <a:rPr lang="en-US" sz="2400" b="1" i="1" dirty="0">
                <a:solidFill>
                  <a:schemeClr val="accent2"/>
                </a:solidFill>
                <a:latin typeface="+mn-lt"/>
              </a:rPr>
              <a:t>vs. </a:t>
            </a:r>
            <a:r>
              <a:rPr lang="en-US" sz="2400" b="1" dirty="0">
                <a:solidFill>
                  <a:schemeClr val="accent2"/>
                </a:solidFill>
                <a:latin typeface="+mn-lt"/>
              </a:rPr>
              <a:t>SARS-CoV-2: Virus properties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FB78827-78FA-D623-038E-B7BADC7E5FE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54152685"/>
              </p:ext>
            </p:extLst>
          </p:nvPr>
        </p:nvGraphicFramePr>
        <p:xfrm>
          <a:off x="228600" y="2302330"/>
          <a:ext cx="11760786" cy="3455298"/>
        </p:xfrm>
        <a:graphic>
          <a:graphicData uri="http://schemas.openxmlformats.org/drawingml/2006/table">
            <a:tbl>
              <a:tblPr/>
              <a:tblGrid>
                <a:gridCol w="2323488">
                  <a:extLst>
                    <a:ext uri="{9D8B030D-6E8A-4147-A177-3AD203B41FA5}">
                      <a16:colId xmlns:a16="http://schemas.microsoft.com/office/drawing/2014/main" val="729564983"/>
                    </a:ext>
                  </a:extLst>
                </a:gridCol>
                <a:gridCol w="4623656">
                  <a:extLst>
                    <a:ext uri="{9D8B030D-6E8A-4147-A177-3AD203B41FA5}">
                      <a16:colId xmlns:a16="http://schemas.microsoft.com/office/drawing/2014/main" val="3084655301"/>
                    </a:ext>
                  </a:extLst>
                </a:gridCol>
                <a:gridCol w="4813642">
                  <a:extLst>
                    <a:ext uri="{9D8B030D-6E8A-4147-A177-3AD203B41FA5}">
                      <a16:colId xmlns:a16="http://schemas.microsoft.com/office/drawing/2014/main" val="1640600855"/>
                    </a:ext>
                  </a:extLst>
                </a:gridCol>
              </a:tblGrid>
              <a:tr h="29332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Property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Measles Virus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SARS-CoV-2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538237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r>
                        <a:rPr lang="en-US" sz="1400" b="1" dirty="0"/>
                        <a:t>Virus family</a:t>
                      </a:r>
                      <a:endParaRPr lang="en-US" sz="1400" dirty="0"/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err="1">
                          <a:solidFill>
                            <a:schemeClr val="accent2"/>
                          </a:solidFill>
                        </a:rPr>
                        <a:t>Paramyxoviridae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err="1">
                          <a:solidFill>
                            <a:schemeClr val="accent2"/>
                          </a:solidFill>
                        </a:rPr>
                        <a:t>Coronaviridae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980185"/>
                  </a:ext>
                </a:extLst>
              </a:tr>
              <a:tr h="293324">
                <a:tc>
                  <a:txBody>
                    <a:bodyPr/>
                    <a:lstStyle/>
                    <a:p>
                      <a:r>
                        <a:rPr lang="en-US" sz="1400" b="1"/>
                        <a:t>Baltimore classification</a:t>
                      </a:r>
                      <a:endParaRPr lang="en-US" sz="1400"/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Class V: (-)</a:t>
                      </a:r>
                      <a:r>
                        <a:rPr lang="en-US" sz="1400" dirty="0" err="1">
                          <a:solidFill>
                            <a:schemeClr val="accent2"/>
                          </a:solidFill>
                        </a:rPr>
                        <a:t>ssRNA</a:t>
                      </a:r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 (negative-sense single-stranded RNA)</a:t>
                      </a: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Class IV: (+)</a:t>
                      </a:r>
                      <a:r>
                        <a:rPr lang="en-US" sz="1400" dirty="0" err="1">
                          <a:solidFill>
                            <a:schemeClr val="accent2"/>
                          </a:solidFill>
                        </a:rPr>
                        <a:t>ssRNA</a:t>
                      </a:r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 (positive-sense single-stranded RNA)</a:t>
                      </a: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461261"/>
                  </a:ext>
                </a:extLst>
              </a:tr>
              <a:tr h="293324">
                <a:tc>
                  <a:txBody>
                    <a:bodyPr/>
                    <a:lstStyle/>
                    <a:p>
                      <a:r>
                        <a:rPr lang="en-US" sz="1400" b="1" dirty="0"/>
                        <a:t>Genome type</a:t>
                      </a:r>
                      <a:endParaRPr lang="en-US" sz="1400" dirty="0"/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Non-segmented, </a:t>
                      </a:r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negative-sense RNA</a:t>
                      </a: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Non-segmented, </a:t>
                      </a:r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positive-sense RNA</a:t>
                      </a: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218080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r>
                        <a:rPr lang="en-US" sz="1400" b="1"/>
                        <a:t>Genome length</a:t>
                      </a:r>
                      <a:endParaRPr lang="en-US" sz="1400"/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~15,894 nucleotides</a:t>
                      </a: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~29,903 nucleotides</a:t>
                      </a: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024544"/>
                  </a:ext>
                </a:extLst>
              </a:tr>
              <a:tr h="293324">
                <a:tc>
                  <a:txBody>
                    <a:bodyPr/>
                    <a:lstStyle/>
                    <a:p>
                      <a:r>
                        <a:rPr lang="en-US" sz="1400" b="1"/>
                        <a:t>Genome organization</a:t>
                      </a:r>
                      <a:endParaRPr lang="en-US" sz="1400"/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Encodes 6 structural proteins (N, P, M, F, H, L)</a:t>
                      </a: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Encodes ~29 proteins (S, E, M, N + multiple ORFs)</a:t>
                      </a: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567315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r>
                        <a:rPr lang="en-US" sz="1400" b="1"/>
                        <a:t>Envelope</a:t>
                      </a:r>
                      <a:endParaRPr lang="en-US" sz="1400"/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Yes (lipid envelope)</a:t>
                      </a: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Yes (lipid envelope)</a:t>
                      </a: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695020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r>
                        <a:rPr lang="en-US" sz="1400" b="1"/>
                        <a:t>Capsid symmetry</a:t>
                      </a:r>
                      <a:endParaRPr lang="en-US" sz="1400"/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accent3"/>
                          </a:solidFill>
                        </a:rPr>
                        <a:t>Helical</a:t>
                      </a: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Helical</a:t>
                      </a: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81400"/>
                  </a:ext>
                </a:extLst>
              </a:tr>
              <a:tr h="293324">
                <a:tc>
                  <a:txBody>
                    <a:bodyPr/>
                    <a:lstStyle/>
                    <a:p>
                      <a:r>
                        <a:rPr lang="en-US" sz="1400" b="1"/>
                        <a:t>Virion diameter</a:t>
                      </a:r>
                      <a:endParaRPr lang="en-US" sz="1400"/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~100–200 nm</a:t>
                      </a: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~60–140 nm (up to ~160 nm with spikes)</a:t>
                      </a: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624343"/>
                  </a:ext>
                </a:extLst>
              </a:tr>
              <a:tr h="419034">
                <a:tc>
                  <a:txBody>
                    <a:bodyPr/>
                    <a:lstStyle/>
                    <a:p>
                      <a:r>
                        <a:rPr lang="en-US" sz="1400" b="1" dirty="0"/>
                        <a:t>Surface proteins</a:t>
                      </a:r>
                      <a:endParaRPr lang="en-US" sz="1400" dirty="0"/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Hemagglutinin (H), Fusion (F)</a:t>
                      </a: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Spike (S), Envelope (E), Membrane (M), Nucleocapsid (N)</a:t>
                      </a: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613220"/>
                  </a:ext>
                </a:extLst>
              </a:tr>
              <a:tr h="293324">
                <a:tc>
                  <a:txBody>
                    <a:bodyPr/>
                    <a:lstStyle/>
                    <a:p>
                      <a:r>
                        <a:rPr lang="en-US" sz="1400" b="1"/>
                        <a:t>Host cell entry receptor</a:t>
                      </a:r>
                      <a:endParaRPr lang="en-US" sz="1400"/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accent2"/>
                          </a:solidFill>
                        </a:rPr>
                        <a:t>CD150 (SLAM), Nectin-4</a:t>
                      </a: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ACE2 (Angiotensin-converting enzyme 2)</a:t>
                      </a: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525896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r>
                        <a:rPr lang="en-US" sz="1400" b="1"/>
                        <a:t>Replication site</a:t>
                      </a:r>
                      <a:endParaRPr lang="en-US" sz="1400"/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accent3"/>
                          </a:solidFill>
                        </a:rPr>
                        <a:t>Cytoplasm</a:t>
                      </a: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Cytoplasm</a:t>
                      </a:r>
                    </a:p>
                  </a:txBody>
                  <a:tcPr marL="41903" marR="41903" marT="20952" marB="2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098230"/>
                  </a:ext>
                </a:extLst>
              </a:tr>
            </a:tbl>
          </a:graphicData>
        </a:graphic>
      </p:graphicFrame>
      <p:pic>
        <p:nvPicPr>
          <p:cNvPr id="4102" name="Picture 6">
            <a:extLst>
              <a:ext uri="{FF2B5EF4-FFF2-40B4-BE49-F238E27FC236}">
                <a16:creationId xmlns:a16="http://schemas.microsoft.com/office/drawing/2014/main" id="{064ABE75-F3A5-D642-3B8C-6EC43B78F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2607" y="-94004"/>
            <a:ext cx="3789895" cy="234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9D5F75-BE54-C900-83B2-07154C96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99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9F8D-A1B8-21B6-2EDB-07329C0EE7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2474" y="167595"/>
            <a:ext cx="10058400" cy="144938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+mn-lt"/>
              </a:rPr>
              <a:t>Measles </a:t>
            </a:r>
            <a:r>
              <a:rPr lang="en-US" sz="2400" b="1" i="1" dirty="0">
                <a:solidFill>
                  <a:schemeClr val="accent2"/>
                </a:solidFill>
                <a:latin typeface="+mn-lt"/>
              </a:rPr>
              <a:t>vs. </a:t>
            </a:r>
            <a:r>
              <a:rPr lang="en-US" sz="2400" b="1" dirty="0">
                <a:solidFill>
                  <a:schemeClr val="accent2"/>
                </a:solidFill>
                <a:latin typeface="+mn-lt"/>
              </a:rPr>
              <a:t>SARS-CoV-2: Virus properties</a:t>
            </a:r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764534-31EF-6C64-EE2E-841B66581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430024"/>
              </p:ext>
            </p:extLst>
          </p:nvPr>
        </p:nvGraphicFramePr>
        <p:xfrm>
          <a:off x="612474" y="1846265"/>
          <a:ext cx="11231592" cy="3416514"/>
        </p:xfrm>
        <a:graphic>
          <a:graphicData uri="http://schemas.openxmlformats.org/drawingml/2006/table">
            <a:tbl>
              <a:tblPr/>
              <a:tblGrid>
                <a:gridCol w="3743864">
                  <a:extLst>
                    <a:ext uri="{9D8B030D-6E8A-4147-A177-3AD203B41FA5}">
                      <a16:colId xmlns:a16="http://schemas.microsoft.com/office/drawing/2014/main" val="4139066562"/>
                    </a:ext>
                  </a:extLst>
                </a:gridCol>
                <a:gridCol w="3743864">
                  <a:extLst>
                    <a:ext uri="{9D8B030D-6E8A-4147-A177-3AD203B41FA5}">
                      <a16:colId xmlns:a16="http://schemas.microsoft.com/office/drawing/2014/main" val="946007477"/>
                    </a:ext>
                  </a:extLst>
                </a:gridCol>
                <a:gridCol w="3743864">
                  <a:extLst>
                    <a:ext uri="{9D8B030D-6E8A-4147-A177-3AD203B41FA5}">
                      <a16:colId xmlns:a16="http://schemas.microsoft.com/office/drawing/2014/main" val="468413041"/>
                    </a:ext>
                  </a:extLst>
                </a:gridCol>
              </a:tblGrid>
              <a:tr h="44291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Feature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8288" marR="18288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Measles (-)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ssRNA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8288" marR="18288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SARS-CoV-2 (+)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ssRNA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8288" marR="18288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595994"/>
                  </a:ext>
                </a:extLst>
              </a:tr>
              <a:tr h="488459">
                <a:tc>
                  <a:txBody>
                    <a:bodyPr/>
                    <a:lstStyle/>
                    <a:p>
                      <a:r>
                        <a:rPr lang="en-US" sz="1600" b="1" dirty="0"/>
                        <a:t>Genome function upon entry</a:t>
                      </a:r>
                      <a:endParaRPr lang="en-US" sz="1600" dirty="0"/>
                    </a:p>
                  </a:txBody>
                  <a:tcPr marL="18288" marR="18288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Not directly translatable</a:t>
                      </a:r>
                      <a:r>
                        <a:rPr lang="en-US" sz="1600" dirty="0"/>
                        <a:t> (complementary to mRNA)</a:t>
                      </a:r>
                    </a:p>
                  </a:txBody>
                  <a:tcPr marL="18288" marR="18288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Directly translatable</a:t>
                      </a:r>
                      <a:r>
                        <a:rPr lang="en-US" sz="1600" dirty="0"/>
                        <a:t> (functions as mRNA)</a:t>
                      </a:r>
                    </a:p>
                  </a:txBody>
                  <a:tcPr marL="18288" marR="18288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870544"/>
                  </a:ext>
                </a:extLst>
              </a:tr>
              <a:tr h="715650">
                <a:tc>
                  <a:txBody>
                    <a:bodyPr/>
                    <a:lstStyle/>
                    <a:p>
                      <a:r>
                        <a:rPr lang="en-US" sz="1600" b="1"/>
                        <a:t>Initial step in host cell</a:t>
                      </a:r>
                      <a:endParaRPr lang="en-US" sz="1600"/>
                    </a:p>
                  </a:txBody>
                  <a:tcPr marL="18288" marR="18288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Must first </a:t>
                      </a:r>
                      <a:r>
                        <a:rPr lang="en-US" sz="1600" b="1"/>
                        <a:t>transcribe</a:t>
                      </a:r>
                      <a:r>
                        <a:rPr lang="en-US" sz="1600"/>
                        <a:t> +RNA using viral RNA-dependent RNA polymerase (RdRp)</a:t>
                      </a:r>
                    </a:p>
                  </a:txBody>
                  <a:tcPr marL="18288" marR="18288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Host ribosomes can </a:t>
                      </a:r>
                      <a:r>
                        <a:rPr lang="en-US" sz="1600" b="1"/>
                        <a:t>immediately translate</a:t>
                      </a:r>
                      <a:r>
                        <a:rPr lang="en-US" sz="1600"/>
                        <a:t> viral proteins</a:t>
                      </a:r>
                    </a:p>
                  </a:txBody>
                  <a:tcPr marL="18288" marR="18288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963535"/>
                  </a:ext>
                </a:extLst>
              </a:tr>
              <a:tr h="488459">
                <a:tc>
                  <a:txBody>
                    <a:bodyPr/>
                    <a:lstStyle/>
                    <a:p>
                      <a:r>
                        <a:rPr lang="en-US" sz="1600" b="1" dirty="0"/>
                        <a:t>Viral polymerase required in virion?</a:t>
                      </a:r>
                      <a:endParaRPr lang="en-US" sz="1600" dirty="0"/>
                    </a:p>
                  </a:txBody>
                  <a:tcPr marL="18288" marR="18288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Yes</a:t>
                      </a:r>
                      <a:r>
                        <a:rPr lang="en-US" sz="1600"/>
                        <a:t> – needs to carry RdRp with it into the host cell</a:t>
                      </a:r>
                    </a:p>
                  </a:txBody>
                  <a:tcPr marL="18288" marR="18288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No</a:t>
                      </a:r>
                      <a:r>
                        <a:rPr lang="en-US" sz="1600"/>
                        <a:t> – can produce RdRp from host ribosomes after entry</a:t>
                      </a:r>
                    </a:p>
                  </a:txBody>
                  <a:tcPr marL="18288" marR="18288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331665"/>
                  </a:ext>
                </a:extLst>
              </a:tr>
              <a:tr h="488459">
                <a:tc>
                  <a:txBody>
                    <a:bodyPr/>
                    <a:lstStyle/>
                    <a:p>
                      <a:r>
                        <a:rPr lang="en-US" sz="1600" b="1"/>
                        <a:t>Speed of replication</a:t>
                      </a:r>
                      <a:endParaRPr lang="en-US" sz="1600"/>
                    </a:p>
                  </a:txBody>
                  <a:tcPr marL="18288" marR="18288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Slower initial replication (must make mRNA first)</a:t>
                      </a:r>
                    </a:p>
                  </a:txBody>
                  <a:tcPr marL="18288" marR="18288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Faster initial replication (can translate proteins immediately)</a:t>
                      </a:r>
                    </a:p>
                  </a:txBody>
                  <a:tcPr marL="18288" marR="18288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966365"/>
                  </a:ext>
                </a:extLst>
              </a:tr>
              <a:tr h="63273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Take home</a:t>
                      </a:r>
                    </a:p>
                  </a:txBody>
                  <a:tcPr marL="18288" marR="18288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(-)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</a:rPr>
                        <a:t>ssRNA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 slightly slower early replication</a:t>
                      </a:r>
                    </a:p>
                  </a:txBody>
                  <a:tcPr marL="18288" marR="18288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(+)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</a:rPr>
                        <a:t>ssRNA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 very rapid early replication</a:t>
                      </a:r>
                    </a:p>
                  </a:txBody>
                  <a:tcPr marL="18288" marR="18288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66668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5A11CC-C73D-C859-D19B-955BB466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3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827DD-2FD4-583F-71A3-5A1F1F3D7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DEA5CC-81C0-01E3-D99F-59468CD5A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83909"/>
              </p:ext>
            </p:extLst>
          </p:nvPr>
        </p:nvGraphicFramePr>
        <p:xfrm>
          <a:off x="145165" y="882603"/>
          <a:ext cx="10913358" cy="42801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35960">
                  <a:extLst>
                    <a:ext uri="{9D8B030D-6E8A-4147-A177-3AD203B41FA5}">
                      <a16:colId xmlns:a16="http://schemas.microsoft.com/office/drawing/2014/main" val="4283440377"/>
                    </a:ext>
                  </a:extLst>
                </a:gridCol>
                <a:gridCol w="4200525">
                  <a:extLst>
                    <a:ext uri="{9D8B030D-6E8A-4147-A177-3AD203B41FA5}">
                      <a16:colId xmlns:a16="http://schemas.microsoft.com/office/drawing/2014/main" val="2363284254"/>
                    </a:ext>
                  </a:extLst>
                </a:gridCol>
                <a:gridCol w="5476873">
                  <a:extLst>
                    <a:ext uri="{9D8B030D-6E8A-4147-A177-3AD203B41FA5}">
                      <a16:colId xmlns:a16="http://schemas.microsoft.com/office/drawing/2014/main" val="762413175"/>
                    </a:ext>
                  </a:extLst>
                </a:gridCol>
              </a:tblGrid>
              <a:tr h="42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bg1"/>
                          </a:solidFill>
                          <a:effectLst/>
                        </a:rPr>
                        <a:t>Phase</a:t>
                      </a:r>
                      <a:endParaRPr lang="en-US" sz="14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17A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bg1"/>
                          </a:solidFill>
                          <a:effectLst/>
                        </a:rPr>
                        <a:t>Measles</a:t>
                      </a:r>
                      <a:endParaRPr lang="en-US" sz="14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17A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bg1"/>
                          </a:solidFill>
                          <a:effectLst/>
                        </a:rPr>
                        <a:t>COVID-19 (SARS-CoV-2)</a:t>
                      </a:r>
                      <a:endParaRPr lang="en-US" sz="14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17A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354890"/>
                  </a:ext>
                </a:extLst>
              </a:tr>
            </a:tbl>
          </a:graphicData>
        </a:graphic>
      </p:graphicFrame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3EA9315D-4D6C-6704-EC22-18678D139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0054" y="1532071"/>
            <a:ext cx="3036018" cy="209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bdominal maculopapular rash on day 3 of illness">
            <a:extLst>
              <a:ext uri="{FF2B5EF4-FFF2-40B4-BE49-F238E27FC236}">
                <a16:creationId xmlns:a16="http://schemas.microsoft.com/office/drawing/2014/main" id="{20B18DF2-9351-4A4E-259E-DE59A9D47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7300" y="4058570"/>
            <a:ext cx="3168772" cy="211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F0EFE1-6D13-D0FF-A8E9-65E3264B9652}"/>
              </a:ext>
            </a:extLst>
          </p:cNvPr>
          <p:cNvSpPr txBox="1"/>
          <p:nvPr/>
        </p:nvSpPr>
        <p:spPr>
          <a:xfrm>
            <a:off x="145165" y="1310620"/>
            <a:ext cx="1443386" cy="601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0"/>
              </a:spcAft>
            </a:pPr>
            <a:r>
              <a:rPr lang="en-US" sz="1400" b="1" kern="0" dirty="0">
                <a:effectLst/>
              </a:rPr>
              <a:t>Incubation Period</a:t>
            </a:r>
          </a:p>
          <a:p>
            <a:pPr marL="0" marR="0">
              <a:lnSpc>
                <a:spcPct val="115000"/>
              </a:lnSpc>
              <a:spcAft>
                <a:spcPts val="0"/>
              </a:spcAft>
            </a:pPr>
            <a:endParaRPr lang="en-US" sz="1400" b="1" kern="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400" b="1" kern="0" dirty="0">
                <a:effectLst/>
              </a:rPr>
              <a:t>Prodromal Period</a:t>
            </a:r>
          </a:p>
          <a:p>
            <a:pPr>
              <a:lnSpc>
                <a:spcPct val="115000"/>
              </a:lnSpc>
            </a:pPr>
            <a:endParaRPr lang="en-US" sz="1400" b="1" kern="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400" b="1" kern="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400" b="1" kern="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400" b="1" kern="0" dirty="0">
                <a:effectLst/>
              </a:rPr>
              <a:t>Peak Phase</a:t>
            </a:r>
          </a:p>
          <a:p>
            <a:pPr>
              <a:lnSpc>
                <a:spcPct val="115000"/>
              </a:lnSpc>
            </a:pPr>
            <a:endParaRPr lang="en-US" sz="1400" b="1" kern="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400" b="1" kern="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400" b="1" kern="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400" b="1" kern="0" dirty="0">
                <a:effectLst/>
              </a:rPr>
              <a:t>Late Phase</a:t>
            </a:r>
          </a:p>
          <a:p>
            <a:pPr>
              <a:lnSpc>
                <a:spcPct val="115000"/>
              </a:lnSpc>
            </a:pPr>
            <a:endParaRPr lang="en-US" sz="1400" b="1" kern="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400" b="1" kern="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400" b="1" kern="0" dirty="0">
                <a:effectLst/>
              </a:rPr>
              <a:t>Recovery</a:t>
            </a:r>
          </a:p>
          <a:p>
            <a:pPr>
              <a:lnSpc>
                <a:spcPct val="115000"/>
              </a:lnSpc>
            </a:pPr>
            <a:endParaRPr lang="en-US" sz="1400" b="1" kern="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400" b="1" kern="0" dirty="0">
                <a:effectLst/>
              </a:rPr>
              <a:t>Case fatality</a:t>
            </a:r>
            <a:endParaRPr lang="en-US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0"/>
              </a:spcAft>
            </a:pPr>
            <a:endParaRPr lang="en-US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324C82-5FDA-DBC0-FFF3-CAC4E8A41FE1}"/>
              </a:ext>
            </a:extLst>
          </p:cNvPr>
          <p:cNvSpPr txBox="1"/>
          <p:nvPr/>
        </p:nvSpPr>
        <p:spPr>
          <a:xfrm>
            <a:off x="1446057" y="1311021"/>
            <a:ext cx="4355653" cy="6695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0"/>
              </a:spcAft>
            </a:pPr>
            <a:r>
              <a:rPr lang="en-US" sz="1400" b="1" kern="0" dirty="0">
                <a:effectLst/>
              </a:rPr>
              <a:t>~10–14 days</a:t>
            </a:r>
            <a:endParaRPr lang="en-US" sz="1400" kern="0" dirty="0">
              <a:effectLst/>
            </a:endParaRPr>
          </a:p>
          <a:p>
            <a:pPr marL="457200" marR="0" lvl="1">
              <a:lnSpc>
                <a:spcPct val="115000"/>
              </a:lnSpc>
              <a:spcAft>
                <a:spcPts val="0"/>
              </a:spcAft>
            </a:pPr>
            <a:r>
              <a:rPr lang="en-US" sz="1400" kern="0" dirty="0">
                <a:effectLst/>
              </a:rPr>
              <a:t>❌No symptoms</a:t>
            </a:r>
            <a:endParaRPr lang="en-US" sz="1400" kern="100" dirty="0">
              <a:effectLst/>
            </a:endParaRPr>
          </a:p>
          <a:p>
            <a:pPr marL="457200" marR="0" lvl="1">
              <a:lnSpc>
                <a:spcPct val="115000"/>
              </a:lnSpc>
              <a:spcAft>
                <a:spcPts val="0"/>
              </a:spcAft>
            </a:pPr>
            <a:r>
              <a:rPr lang="en-US" sz="1400" kern="0" dirty="0">
                <a:effectLst/>
              </a:rPr>
              <a:t>❌ Not infectious</a:t>
            </a:r>
          </a:p>
          <a:p>
            <a:pPr marL="0" marR="0">
              <a:lnSpc>
                <a:spcPct val="115000"/>
              </a:lnSpc>
              <a:spcAft>
                <a:spcPts val="0"/>
              </a:spcAft>
            </a:pPr>
            <a:r>
              <a:rPr lang="en-US" sz="1400" b="1" kern="0" dirty="0">
                <a:effectLst/>
              </a:rPr>
              <a:t>~2–4 days</a:t>
            </a:r>
            <a:endParaRPr lang="en-US" sz="1400" kern="100" dirty="0">
              <a:effectLst/>
            </a:endParaRPr>
          </a:p>
          <a:p>
            <a:pPr marL="457200" marR="0" lvl="1">
              <a:lnSpc>
                <a:spcPct val="115000"/>
              </a:lnSpc>
              <a:spcAft>
                <a:spcPts val="0"/>
              </a:spcAft>
            </a:pPr>
            <a:r>
              <a:rPr lang="en-US" sz="1400" kern="0" dirty="0">
                <a:effectLst/>
              </a:rPr>
              <a:t>✅Symptoms: High fever, 3Cs (cough, coryza, conjunctivitis), </a:t>
            </a:r>
            <a:r>
              <a:rPr lang="en-US" sz="1400" kern="0" dirty="0" err="1">
                <a:effectLst/>
              </a:rPr>
              <a:t>Koplik</a:t>
            </a:r>
            <a:r>
              <a:rPr lang="en-US" sz="1400" kern="0" dirty="0">
                <a:effectLst/>
              </a:rPr>
              <a:t> spots</a:t>
            </a:r>
            <a:endParaRPr lang="en-US" sz="1400" kern="100" dirty="0">
              <a:effectLst/>
            </a:endParaRPr>
          </a:p>
          <a:p>
            <a:pPr marL="457200" marR="0" lvl="1">
              <a:lnSpc>
                <a:spcPct val="115000"/>
              </a:lnSpc>
              <a:spcAft>
                <a:spcPts val="0"/>
              </a:spcAft>
            </a:pPr>
            <a:r>
              <a:rPr lang="en-US" sz="1400" kern="0" dirty="0">
                <a:effectLst/>
              </a:rPr>
              <a:t>✅⚠️ Highly infectious </a:t>
            </a:r>
          </a:p>
          <a:p>
            <a:pPr marL="457200" marR="0" lvl="1">
              <a:lnSpc>
                <a:spcPct val="115000"/>
              </a:lnSpc>
              <a:spcAft>
                <a:spcPts val="0"/>
              </a:spcAft>
            </a:pPr>
            <a:r>
              <a:rPr lang="en-US" sz="1400" kern="0" dirty="0">
                <a:effectLst/>
              </a:rPr>
              <a:t>🔥 Most infectious: ~1 day before Rash Period)</a:t>
            </a:r>
          </a:p>
          <a:p>
            <a:pPr marL="0" marR="0">
              <a:lnSpc>
                <a:spcPct val="115000"/>
              </a:lnSpc>
              <a:spcAft>
                <a:spcPts val="0"/>
              </a:spcAft>
            </a:pPr>
            <a:r>
              <a:rPr lang="en-US" sz="1400" b="1" kern="0" dirty="0">
                <a:effectLst/>
              </a:rPr>
              <a:t> ~3–5 days </a:t>
            </a:r>
            <a:endParaRPr lang="en-US" sz="1400" kern="100" dirty="0">
              <a:effectLst/>
            </a:endParaRPr>
          </a:p>
          <a:p>
            <a:pPr marL="457200" marR="0" lvl="1">
              <a:lnSpc>
                <a:spcPct val="115000"/>
              </a:lnSpc>
              <a:spcAft>
                <a:spcPts val="0"/>
              </a:spcAft>
            </a:pPr>
            <a:r>
              <a:rPr lang="en-US" sz="1400" kern="0" dirty="0">
                <a:effectLst/>
              </a:rPr>
              <a:t>✅Symptoms: fever, 3Cs, maculopapular rash (face → trunk → limbs)</a:t>
            </a:r>
            <a:endParaRPr lang="en-US" sz="1400" kern="100" dirty="0">
              <a:effectLst/>
            </a:endParaRPr>
          </a:p>
          <a:p>
            <a:pPr marL="457200" marR="0" lvl="1">
              <a:lnSpc>
                <a:spcPct val="115000"/>
              </a:lnSpc>
              <a:spcAft>
                <a:spcPts val="0"/>
              </a:spcAft>
            </a:pPr>
            <a:r>
              <a:rPr lang="en-US" sz="1400" kern="0" dirty="0">
                <a:effectLst/>
              </a:rPr>
              <a:t>✅ Infectious steadily declines</a:t>
            </a:r>
          </a:p>
          <a:p>
            <a:pPr marL="0" marR="0">
              <a:lnSpc>
                <a:spcPct val="115000"/>
              </a:lnSpc>
              <a:spcAft>
                <a:spcPts val="0"/>
              </a:spcAft>
            </a:pPr>
            <a:r>
              <a:rPr lang="en-US" sz="1400" b="1" kern="0" dirty="0">
                <a:effectLst/>
              </a:rPr>
              <a:t>~3–9 days </a:t>
            </a:r>
            <a:endParaRPr lang="en-US" sz="1400" b="1" kern="100" dirty="0">
              <a:effectLst/>
            </a:endParaRPr>
          </a:p>
          <a:p>
            <a:pPr marL="457200" marR="0" lvl="1">
              <a:lnSpc>
                <a:spcPct val="115000"/>
              </a:lnSpc>
              <a:spcAft>
                <a:spcPts val="0"/>
              </a:spcAft>
            </a:pPr>
            <a:r>
              <a:rPr lang="en-US" sz="1400" kern="0" dirty="0">
                <a:effectLst/>
              </a:rPr>
              <a:t>✅Symptoms: rash darkens and fades</a:t>
            </a:r>
            <a:endParaRPr lang="en-US" sz="1400" kern="100" dirty="0">
              <a:effectLst/>
            </a:endParaRPr>
          </a:p>
          <a:p>
            <a:pPr marL="457200" marR="0" lvl="1">
              <a:lnSpc>
                <a:spcPct val="115000"/>
              </a:lnSpc>
              <a:spcAft>
                <a:spcPts val="0"/>
              </a:spcAft>
            </a:pPr>
            <a:r>
              <a:rPr lang="en-US" sz="1400" kern="0" dirty="0">
                <a:effectLst/>
              </a:rPr>
              <a:t>❌ Not infectious</a:t>
            </a:r>
          </a:p>
          <a:p>
            <a:pPr marL="0" marR="0">
              <a:lnSpc>
                <a:spcPct val="115000"/>
              </a:lnSpc>
              <a:spcAft>
                <a:spcPts val="0"/>
              </a:spcAft>
            </a:pPr>
            <a:r>
              <a:rPr lang="en-US" sz="1400" kern="0" dirty="0">
                <a:effectLst/>
              </a:rPr>
              <a:t>✅ Permanent immunity</a:t>
            </a:r>
          </a:p>
          <a:p>
            <a:pPr marL="0" marR="0">
              <a:lnSpc>
                <a:spcPct val="115000"/>
              </a:lnSpc>
              <a:spcAft>
                <a:spcPts val="0"/>
              </a:spcAft>
            </a:pPr>
            <a:endParaRPr lang="en-US" sz="1400" kern="0" dirty="0">
              <a:effectLst/>
            </a:endParaRPr>
          </a:p>
          <a:p>
            <a:pPr marL="0" marR="0">
              <a:lnSpc>
                <a:spcPct val="115000"/>
              </a:lnSpc>
              <a:spcAft>
                <a:spcPts val="0"/>
              </a:spcAft>
            </a:pPr>
            <a:r>
              <a:rPr lang="en-US" sz="1400" kern="0" dirty="0">
                <a:effectLst/>
              </a:rPr>
              <a:t>~0.1% – 5%</a:t>
            </a:r>
            <a:endParaRPr lang="en-US" sz="1400" kern="100" dirty="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0DF0A0-0B33-1CB9-B6B4-6A2CB275A196}"/>
              </a:ext>
            </a:extLst>
          </p:cNvPr>
          <p:cNvSpPr txBox="1"/>
          <p:nvPr/>
        </p:nvSpPr>
        <p:spPr>
          <a:xfrm>
            <a:off x="5675158" y="1310620"/>
            <a:ext cx="6471556" cy="4785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0"/>
              </a:spcAft>
            </a:pPr>
            <a:r>
              <a:rPr lang="en-US" sz="1400" b="1" kern="0" dirty="0">
                <a:effectLst/>
              </a:rPr>
              <a:t>~2–7 days </a:t>
            </a:r>
            <a:r>
              <a:rPr lang="en-US" sz="1400" kern="0" dirty="0">
                <a:effectLst/>
              </a:rPr>
              <a:t>(median ~3 for Omicron)</a:t>
            </a:r>
            <a:endParaRPr lang="en-US" sz="1400" kern="100" dirty="0">
              <a:effectLst/>
            </a:endParaRPr>
          </a:p>
          <a:p>
            <a:pPr marL="457200" marR="0" lvl="1">
              <a:lnSpc>
                <a:spcPct val="115000"/>
              </a:lnSpc>
              <a:spcAft>
                <a:spcPts val="0"/>
              </a:spcAft>
            </a:pPr>
            <a:r>
              <a:rPr lang="en-US" sz="1400" kern="0" dirty="0">
                <a:effectLst/>
              </a:rPr>
              <a:t>❌No symptoms</a:t>
            </a:r>
            <a:endParaRPr lang="en-US" sz="1400" kern="100" dirty="0">
              <a:effectLst/>
            </a:endParaRPr>
          </a:p>
          <a:p>
            <a:pPr marL="457200" marR="0" lvl="1">
              <a:lnSpc>
                <a:spcPct val="115000"/>
              </a:lnSpc>
              <a:spcAft>
                <a:spcPts val="0"/>
              </a:spcAft>
            </a:pPr>
            <a:r>
              <a:rPr lang="en-US" sz="1400" kern="0" dirty="0">
                <a:effectLst/>
              </a:rPr>
              <a:t>❌ Not infectious</a:t>
            </a:r>
          </a:p>
          <a:p>
            <a:pPr marL="0" marR="0" lvl="0">
              <a:lnSpc>
                <a:spcPct val="115000"/>
              </a:lnSpc>
              <a:spcAft>
                <a:spcPts val="0"/>
              </a:spcAft>
            </a:pPr>
            <a:r>
              <a:rPr lang="en-US" sz="1400" b="1" kern="0" dirty="0">
                <a:effectLst/>
              </a:rPr>
              <a:t>~1–3 days</a:t>
            </a:r>
            <a:endParaRPr lang="en-US" sz="1400" kern="100" dirty="0">
              <a:effectLst/>
            </a:endParaRPr>
          </a:p>
          <a:p>
            <a:pPr marL="457200" marR="0" lvl="1">
              <a:lnSpc>
                <a:spcPct val="115000"/>
              </a:lnSpc>
              <a:spcAft>
                <a:spcPts val="0"/>
              </a:spcAft>
            </a:pPr>
            <a:r>
              <a:rPr lang="en-US" sz="1400" kern="0" dirty="0">
                <a:effectLst/>
              </a:rPr>
              <a:t>✅Mild fever, fatigue, sore throat, </a:t>
            </a:r>
            <a:br>
              <a:rPr lang="en-US" sz="1400" kern="0" dirty="0">
                <a:effectLst/>
              </a:rPr>
            </a:br>
            <a:r>
              <a:rPr lang="en-US" sz="1400" kern="0" dirty="0">
                <a:effectLst/>
              </a:rPr>
              <a:t>headache, cough</a:t>
            </a:r>
          </a:p>
          <a:p>
            <a:pPr marL="457200" marR="0" lvl="1">
              <a:lnSpc>
                <a:spcPct val="115000"/>
              </a:lnSpc>
              <a:spcAft>
                <a:spcPts val="0"/>
              </a:spcAft>
            </a:pPr>
            <a:r>
              <a:rPr lang="en-US" sz="1400" kern="0" dirty="0">
                <a:effectLst/>
              </a:rPr>
              <a:t>✅ Moderately to highly infectious </a:t>
            </a:r>
          </a:p>
          <a:p>
            <a:pPr marL="457200" marR="0" lvl="1">
              <a:lnSpc>
                <a:spcPct val="115000"/>
              </a:lnSpc>
              <a:spcAft>
                <a:spcPts val="0"/>
              </a:spcAft>
            </a:pPr>
            <a:endParaRPr lang="en-US" sz="1400" kern="0" dirty="0">
              <a:effectLst/>
            </a:endParaRPr>
          </a:p>
          <a:p>
            <a:pPr marL="0" marR="0">
              <a:lnSpc>
                <a:spcPct val="115000"/>
              </a:lnSpc>
              <a:spcAft>
                <a:spcPts val="0"/>
              </a:spcAft>
            </a:pPr>
            <a:r>
              <a:rPr lang="en-US" sz="1400" b="1" kern="0" dirty="0">
                <a:effectLst/>
              </a:rPr>
              <a:t>~5–7 days</a:t>
            </a:r>
            <a:endParaRPr lang="en-US" sz="1400" kern="100" dirty="0">
              <a:effectLst/>
            </a:endParaRPr>
          </a:p>
          <a:p>
            <a:pPr marL="457200" marR="0" lvl="1">
              <a:lnSpc>
                <a:spcPct val="115000"/>
              </a:lnSpc>
              <a:spcAft>
                <a:spcPts val="0"/>
              </a:spcAft>
            </a:pPr>
            <a:r>
              <a:rPr lang="en-US" sz="1400" kern="0" dirty="0">
                <a:effectLst/>
              </a:rPr>
              <a:t>✅Full range of symptoms</a:t>
            </a:r>
            <a:endParaRPr lang="en-US" sz="1400" kern="100" dirty="0">
              <a:effectLst/>
            </a:endParaRPr>
          </a:p>
          <a:p>
            <a:pPr marL="457200" marR="0" lvl="1">
              <a:lnSpc>
                <a:spcPct val="115000"/>
              </a:lnSpc>
              <a:spcAft>
                <a:spcPts val="0"/>
              </a:spcAft>
            </a:pPr>
            <a:r>
              <a:rPr lang="en-US" sz="1400" kern="0" dirty="0">
                <a:effectLst/>
              </a:rPr>
              <a:t>✅🔥 Highly infectious: viral shedding peaks early and declines</a:t>
            </a:r>
          </a:p>
          <a:p>
            <a:pPr marL="457200" marR="0" lvl="1">
              <a:lnSpc>
                <a:spcPct val="115000"/>
              </a:lnSpc>
              <a:spcAft>
                <a:spcPts val="0"/>
              </a:spcAft>
            </a:pPr>
            <a:endParaRPr lang="en-US" sz="1400" kern="0" dirty="0">
              <a:effectLst/>
            </a:endParaRPr>
          </a:p>
          <a:p>
            <a:pPr marL="0" marR="0">
              <a:lnSpc>
                <a:spcPct val="115000"/>
              </a:lnSpc>
              <a:spcAft>
                <a:spcPts val="0"/>
              </a:spcAft>
            </a:pPr>
            <a:r>
              <a:rPr lang="en-US" sz="1400" b="1" kern="0" dirty="0">
                <a:effectLst/>
              </a:rPr>
              <a:t>~5–7 days </a:t>
            </a:r>
            <a:endParaRPr lang="en-US" sz="1400" b="1" kern="100" dirty="0">
              <a:effectLst/>
            </a:endParaRPr>
          </a:p>
          <a:p>
            <a:pPr marL="457200" marR="0" lvl="1">
              <a:lnSpc>
                <a:spcPct val="115000"/>
              </a:lnSpc>
              <a:spcAft>
                <a:spcPts val="0"/>
              </a:spcAft>
            </a:pPr>
            <a:r>
              <a:rPr lang="en-US" sz="1400" kern="0" dirty="0">
                <a:effectLst/>
              </a:rPr>
              <a:t>✅Symptoms wane</a:t>
            </a:r>
            <a:endParaRPr lang="en-US" sz="1400" kern="100" dirty="0">
              <a:effectLst/>
            </a:endParaRPr>
          </a:p>
          <a:p>
            <a:pPr marL="457200" marR="0" lvl="1">
              <a:lnSpc>
                <a:spcPct val="115000"/>
              </a:lnSpc>
              <a:spcAft>
                <a:spcPts val="0"/>
              </a:spcAft>
            </a:pPr>
            <a:r>
              <a:rPr lang="en-US" sz="1400" kern="0" dirty="0">
                <a:effectLst/>
              </a:rPr>
              <a:t>✅Infectiousness wanes</a:t>
            </a:r>
          </a:p>
          <a:p>
            <a:pPr marL="0" marR="0">
              <a:lnSpc>
                <a:spcPct val="115000"/>
              </a:lnSpc>
              <a:spcAft>
                <a:spcPts val="0"/>
              </a:spcAft>
            </a:pPr>
            <a:r>
              <a:rPr lang="en-US" sz="1400" kern="0" dirty="0">
                <a:effectLst/>
              </a:rPr>
              <a:t>❌ Temporal immunity</a:t>
            </a:r>
          </a:p>
          <a:p>
            <a:pPr marL="0" marR="0">
              <a:lnSpc>
                <a:spcPct val="115000"/>
              </a:lnSpc>
              <a:spcAft>
                <a:spcPts val="0"/>
              </a:spcAft>
            </a:pPr>
            <a:endParaRPr lang="en-US" sz="1400" kern="0" dirty="0">
              <a:effectLst/>
            </a:endParaRPr>
          </a:p>
          <a:p>
            <a:pPr marL="0" marR="0">
              <a:lnSpc>
                <a:spcPct val="115000"/>
              </a:lnSpc>
              <a:spcAft>
                <a:spcPts val="0"/>
              </a:spcAft>
            </a:pPr>
            <a:r>
              <a:rPr lang="en-US" sz="1400" kern="100" dirty="0">
                <a:effectLst/>
              </a:rPr>
              <a:t>~2% – 3% (Wildtype)</a:t>
            </a:r>
          </a:p>
          <a:p>
            <a:pPr marL="0" marR="0">
              <a:lnSpc>
                <a:spcPct val="115000"/>
              </a:lnSpc>
              <a:spcAft>
                <a:spcPts val="0"/>
              </a:spcAft>
            </a:pPr>
            <a:r>
              <a:rPr lang="en-US" sz="1400" kern="100" dirty="0">
                <a:effectLst/>
              </a:rPr>
              <a:t>~0.1% – 0.3% (Omicron)</a:t>
            </a:r>
            <a:endParaRPr lang="en-US" sz="1400" kern="100" dirty="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0D07AD-D545-D463-B46F-9B4EA2A68730}"/>
              </a:ext>
            </a:extLst>
          </p:cNvPr>
          <p:cNvSpPr txBox="1">
            <a:spLocks/>
          </p:cNvSpPr>
          <p:nvPr/>
        </p:nvSpPr>
        <p:spPr>
          <a:xfrm>
            <a:off x="145165" y="165476"/>
            <a:ext cx="10058400" cy="5391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2"/>
                </a:solidFill>
                <a:latin typeface="+mn-lt"/>
              </a:rPr>
              <a:t>Phases of infection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C67E45-0FAE-09E7-4466-E4DA1411B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8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1C6AE4-B2CF-ACE6-961D-39B0BED73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2" y="182880"/>
            <a:ext cx="1371600" cy="6011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9BEA3D-4CBC-6F21-15A9-1EB3AAF5E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2" y="182880"/>
            <a:ext cx="1371600" cy="6011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97E8B8-BBD1-DD65-EAF7-E1A3306E5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2" y="182880"/>
            <a:ext cx="1371600" cy="6011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50F0A8-407A-51C0-4D14-8AB9E31EC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2" y="182880"/>
            <a:ext cx="1371600" cy="60110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3420A-CF2E-5F42-1D3D-7FAF0DE36E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0"/>
            <a:ext cx="2001854" cy="62519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8572EE-FDFA-4D72-8146-5C3DD442F4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3040" y="0"/>
            <a:ext cx="2001854" cy="62519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D96CDA-47CC-8FE7-D038-A357E8B8AB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0"/>
            <a:ext cx="2001854" cy="62519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4B0726D-35E7-6CF0-1AA0-BC4D02B1C7A7}"/>
              </a:ext>
            </a:extLst>
          </p:cNvPr>
          <p:cNvSpPr txBox="1"/>
          <p:nvPr/>
        </p:nvSpPr>
        <p:spPr>
          <a:xfrm>
            <a:off x="6379535" y="-2658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6">
                <a:extLst>
                  <a:ext uri="{FF2B5EF4-FFF2-40B4-BE49-F238E27FC236}">
                    <a16:creationId xmlns:a16="http://schemas.microsoft.com/office/drawing/2014/main" id="{C3FA522B-A727-46F5-F818-FF5235D0831E}"/>
                  </a:ext>
                </a:extLst>
              </p:cNvPr>
              <p:cNvSpPr txBox="1"/>
              <p:nvPr/>
            </p:nvSpPr>
            <p:spPr>
              <a:xfrm>
                <a:off x="3222425" y="103518"/>
                <a:ext cx="6903734" cy="4824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 err="1">
                    <a:cs typeface="Arial" panose="020B0604020202020204" pitchFamily="34" charset="0"/>
                  </a:rPr>
                  <a:t>Susceptibles</a:t>
                </a:r>
                <a:r>
                  <a:rPr lang="en-US" sz="1600" dirty="0"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highlight>
                      <a:srgbClr val="6A99FF"/>
                    </a:highlight>
                    <a:cs typeface="Arial" panose="020B0604020202020204" pitchFamily="34" charset="0"/>
                  </a:rPr>
                  <a:t>(</a:t>
                </a:r>
                <a:r>
                  <a:rPr lang="en-US" sz="1600" i="1" dirty="0">
                    <a:highlight>
                      <a:srgbClr val="6A99FF"/>
                    </a:highlight>
                    <a:cs typeface="Arial" panose="020B0604020202020204" pitchFamily="34" charset="0"/>
                  </a:rPr>
                  <a:t>S</a:t>
                </a:r>
                <a:r>
                  <a:rPr lang="en-US" sz="1600" dirty="0">
                    <a:highlight>
                      <a:srgbClr val="6A99FF"/>
                    </a:highlight>
                    <a:cs typeface="Arial" panose="020B0604020202020204" pitchFamily="34" charset="0"/>
                  </a:rPr>
                  <a:t>)</a:t>
                </a:r>
                <a:endParaRPr lang="en-US" sz="1600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cs typeface="Arial" panose="020B0604020202020204" pitchFamily="34" charset="0"/>
                  </a:rPr>
                  <a:t>Latent infected </a:t>
                </a:r>
                <a:r>
                  <a:rPr lang="en-US" sz="1600" dirty="0">
                    <a:highlight>
                      <a:srgbClr val="69BD2A"/>
                    </a:highlight>
                    <a:cs typeface="Arial" panose="020B0604020202020204" pitchFamily="34" charset="0"/>
                  </a:rPr>
                  <a:t>(</a:t>
                </a:r>
                <a:r>
                  <a:rPr lang="en-US" sz="1600" i="1" dirty="0">
                    <a:highlight>
                      <a:srgbClr val="69BD2A"/>
                    </a:highlight>
                    <a:cs typeface="Arial" panose="020B0604020202020204" pitchFamily="34" charset="0"/>
                  </a:rPr>
                  <a:t>E</a:t>
                </a:r>
                <a:r>
                  <a:rPr lang="en-US" sz="1600" dirty="0">
                    <a:highlight>
                      <a:srgbClr val="69BD2A"/>
                    </a:highlight>
                    <a:cs typeface="Arial" panose="020B0604020202020204" pitchFamily="34" charset="0"/>
                  </a:rPr>
                  <a:t>)</a:t>
                </a:r>
                <a:endParaRPr lang="en-US" sz="1600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 err="1">
                    <a:cs typeface="Arial" panose="020B0604020202020204" pitchFamily="34" charset="0"/>
                  </a:rPr>
                  <a:t>Prodromals</a:t>
                </a:r>
                <a:r>
                  <a:rPr lang="en-US" sz="1600" dirty="0"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highlight>
                      <a:srgbClr val="E8C817"/>
                    </a:highlight>
                    <a:cs typeface="Arial" panose="020B0604020202020204" pitchFamily="34" charset="0"/>
                  </a:rPr>
                  <a:t>(</a:t>
                </a:r>
                <a:r>
                  <a:rPr lang="en-US" sz="1600" i="1" dirty="0">
                    <a:highlight>
                      <a:srgbClr val="E8C817"/>
                    </a:highlight>
                    <a:cs typeface="Arial" panose="020B0604020202020204" pitchFamily="34" charset="0"/>
                  </a:rPr>
                  <a:t>P</a:t>
                </a:r>
                <a:r>
                  <a:rPr lang="en-US" sz="1600" dirty="0">
                    <a:highlight>
                      <a:srgbClr val="E8C817"/>
                    </a:highlight>
                    <a:cs typeface="Arial" panose="020B0604020202020204" pitchFamily="34" charset="0"/>
                  </a:rPr>
                  <a:t>)</a:t>
                </a:r>
                <a:r>
                  <a:rPr lang="en-US" sz="1600" dirty="0"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cs typeface="Arial" panose="020B0604020202020204" pitchFamily="34" charset="0"/>
                  </a:rPr>
                  <a:t>Peak infectious </a:t>
                </a:r>
                <a:r>
                  <a:rPr lang="en-US" sz="1600" dirty="0">
                    <a:highlight>
                      <a:srgbClr val="E43C17"/>
                    </a:highlight>
                    <a:cs typeface="Arial" panose="020B0604020202020204" pitchFamily="34" charset="0"/>
                  </a:rPr>
                  <a:t>(</a:t>
                </a:r>
                <a:r>
                  <a:rPr lang="en-US" sz="1600" i="1" dirty="0">
                    <a:highlight>
                      <a:srgbClr val="E43C17"/>
                    </a:highlight>
                    <a:cs typeface="Arial" panose="020B0604020202020204" pitchFamily="34" charset="0"/>
                  </a:rPr>
                  <a:t>I</a:t>
                </a:r>
                <a:r>
                  <a:rPr lang="en-US" sz="1600" dirty="0">
                    <a:highlight>
                      <a:srgbClr val="E43C17"/>
                    </a:highlight>
                    <a:cs typeface="Arial" panose="020B0604020202020204" pitchFamily="34" charset="0"/>
                  </a:rPr>
                  <a:t>)</a:t>
                </a:r>
                <a:r>
                  <a:rPr lang="en-US" sz="1600" dirty="0"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cs typeface="Arial" panose="020B0604020202020204" pitchFamily="34" charset="0"/>
                  </a:rPr>
                  <a:t>Late infectious </a:t>
                </a:r>
                <a:r>
                  <a:rPr lang="en-US" sz="1600" dirty="0">
                    <a:highlight>
                      <a:srgbClr val="EF9741"/>
                    </a:highlight>
                    <a:cs typeface="Arial" panose="020B0604020202020204" pitchFamily="34" charset="0"/>
                  </a:rPr>
                  <a:t>(</a:t>
                </a:r>
                <a:r>
                  <a:rPr lang="en-US" sz="1600" i="1" dirty="0">
                    <a:highlight>
                      <a:srgbClr val="EF9741"/>
                    </a:highlight>
                    <a:cs typeface="Arial" panose="020B0604020202020204" pitchFamily="34" charset="0"/>
                  </a:rPr>
                  <a:t>L</a:t>
                </a:r>
                <a:r>
                  <a:rPr lang="en-US" sz="1600" dirty="0">
                    <a:highlight>
                      <a:srgbClr val="EF9741"/>
                    </a:highlight>
                    <a:cs typeface="Arial" panose="020B0604020202020204" pitchFamily="34" charset="0"/>
                  </a:rPr>
                  <a:t>)</a:t>
                </a:r>
                <a:endParaRPr lang="en-US" sz="1600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cs typeface="Arial" panose="020B0604020202020204" pitchFamily="34" charset="0"/>
                  </a:rPr>
                  <a:t>Recovered </a:t>
                </a:r>
                <a:r>
                  <a:rPr lang="en-US" sz="1600" dirty="0">
                    <a:highlight>
                      <a:srgbClr val="C0C0C0"/>
                    </a:highlight>
                    <a:cs typeface="Arial" panose="020B0604020202020204" pitchFamily="34" charset="0"/>
                  </a:rPr>
                  <a:t>(</a:t>
                </a:r>
                <a:r>
                  <a:rPr lang="en-US" sz="1600" i="1" dirty="0">
                    <a:highlight>
                      <a:srgbClr val="C0C0C0"/>
                    </a:highlight>
                    <a:cs typeface="Arial" panose="020B0604020202020204" pitchFamily="34" charset="0"/>
                  </a:rPr>
                  <a:t>R</a:t>
                </a:r>
                <a:r>
                  <a:rPr lang="en-US" sz="1600" dirty="0">
                    <a:highlight>
                      <a:srgbClr val="C0C0C0"/>
                    </a:highlight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cs typeface="Arial" panose="020B0604020202020204" pitchFamily="34" charset="0"/>
                  </a:rPr>
                  <a:t>Dead </a:t>
                </a:r>
                <a:r>
                  <a:rPr lang="en-US" sz="1600" dirty="0">
                    <a:highlight>
                      <a:srgbClr val="808080"/>
                    </a:highlight>
                    <a:cs typeface="Arial" panose="020B0604020202020204" pitchFamily="34" charset="0"/>
                  </a:rPr>
                  <a:t>(</a:t>
                </a:r>
                <a:r>
                  <a:rPr lang="en-US" sz="1600" i="1" dirty="0">
                    <a:highlight>
                      <a:srgbClr val="808080"/>
                    </a:highlight>
                    <a:cs typeface="Arial" panose="020B0604020202020204" pitchFamily="34" charset="0"/>
                  </a:rPr>
                  <a:t>D</a:t>
                </a:r>
                <a:r>
                  <a:rPr lang="en-US" sz="1600" dirty="0">
                    <a:highlight>
                      <a:srgbClr val="808080"/>
                    </a:highlight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600" dirty="0">
                    <a:cs typeface="Arial" panose="020B0604020202020204" pitchFamily="34" charset="0"/>
                  </a:rPr>
                  <a:t>… force of infection; contacts </a:t>
                </a:r>
                <a:r>
                  <a:rPr lang="en-US" sz="1600" i="1" dirty="0">
                    <a:highlight>
                      <a:srgbClr val="6A99FF"/>
                    </a:highlight>
                    <a:cs typeface="Arial" panose="020B0604020202020204" pitchFamily="34" charset="0"/>
                  </a:rPr>
                  <a:t>S</a:t>
                </a:r>
                <a:r>
                  <a:rPr lang="en-US" sz="1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 </m:t>
                    </m:r>
                  </m:oMath>
                </a14:m>
                <a:r>
                  <a:rPr lang="en-US" sz="1600" dirty="0">
                    <a:cs typeface="Arial" panose="020B0604020202020204" pitchFamily="34" charset="0"/>
                  </a:rPr>
                  <a:t>infected (</a:t>
                </a:r>
                <a:r>
                  <a:rPr lang="en-US" sz="1600" i="1" dirty="0">
                    <a:highlight>
                      <a:srgbClr val="E8C817"/>
                    </a:highlight>
                    <a:cs typeface="Arial" panose="020B0604020202020204" pitchFamily="34" charset="0"/>
                  </a:rPr>
                  <a:t>P</a:t>
                </a:r>
                <a:r>
                  <a:rPr lang="en-US" sz="1600" dirty="0">
                    <a:cs typeface="Arial" panose="020B0604020202020204" pitchFamily="34" charset="0"/>
                  </a:rPr>
                  <a:t>+</a:t>
                </a:r>
                <a:r>
                  <a:rPr lang="en-US" sz="1600" i="1" dirty="0">
                    <a:highlight>
                      <a:srgbClr val="E43C17"/>
                    </a:highlight>
                    <a:cs typeface="Arial" panose="020B0604020202020204" pitchFamily="34" charset="0"/>
                  </a:rPr>
                  <a:t>I</a:t>
                </a:r>
                <a:r>
                  <a:rPr lang="en-US" sz="1600" dirty="0">
                    <a:highlight>
                      <a:srgbClr val="E43C17"/>
                    </a:highlight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cs typeface="Arial" panose="020B0604020202020204" pitchFamily="34" charset="0"/>
                  </a:rPr>
                  <a:t>+</a:t>
                </a:r>
                <a:r>
                  <a:rPr lang="en-US" sz="1600" i="1" dirty="0">
                    <a:highlight>
                      <a:srgbClr val="EF9741"/>
                    </a:highlight>
                    <a:cs typeface="Arial" panose="020B0604020202020204" pitchFamily="34" charset="0"/>
                  </a:rPr>
                  <a:t> L</a:t>
                </a:r>
                <a:r>
                  <a:rPr lang="en-US" sz="1600" dirty="0">
                    <a:cs typeface="Arial" panose="020B0604020202020204" pitchFamily="34" charset="0"/>
                  </a:rPr>
                  <a:t>)</a:t>
                </a:r>
                <a:r>
                  <a:rPr lang="en-US" sz="1600" dirty="0">
                    <a:highlight>
                      <a:srgbClr val="E43C17"/>
                    </a:highlight>
                    <a:cs typeface="Arial" panose="020B0604020202020204" pitchFamily="34" charset="0"/>
                  </a:rPr>
                  <a:t> </a:t>
                </a:r>
                <a:endParaRPr lang="en-US" sz="1600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de-DE" sz="1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de-DE" sz="1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de-DE" sz="1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sz="1600" dirty="0">
                    <a:cs typeface="Arial" panose="020B0604020202020204" pitchFamily="34" charset="0"/>
                  </a:rPr>
                  <a:t>… transition rates</a:t>
                </a:r>
              </a:p>
              <a:p>
                <a:pPr>
                  <a:lnSpc>
                    <a:spcPct val="150000"/>
                  </a:lnSpc>
                </a:pPr>
                <a:endParaRPr lang="en-US" sz="1600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br>
                  <a:rPr lang="en-US" sz="1350" dirty="0">
                    <a:latin typeface="Century Gothic" panose="020B0502020202020204" pitchFamily="34" charset="0"/>
                  </a:rPr>
                </a:br>
                <a:endParaRPr lang="en-US" sz="1350" dirty="0">
                  <a:latin typeface="Century Gothic" panose="020B0502020202020204" pitchFamily="34" charset="0"/>
                </a:endParaRPr>
              </a:p>
              <a:p>
                <a:endParaRPr lang="en-US" sz="1350" dirty="0">
                  <a:latin typeface="Century Gothic" panose="020B0502020202020204" pitchFamily="34" charset="0"/>
                </a:endParaRPr>
              </a:p>
              <a:p>
                <a:endParaRPr lang="en-US" sz="135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9" name="Textfeld 6">
                <a:extLst>
                  <a:ext uri="{FF2B5EF4-FFF2-40B4-BE49-F238E27FC236}">
                    <a16:creationId xmlns:a16="http://schemas.microsoft.com/office/drawing/2014/main" id="{C3FA522B-A727-46F5-F818-FF5235D08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425" y="103518"/>
                <a:ext cx="6903734" cy="4824398"/>
              </a:xfrm>
              <a:prstGeom prst="rect">
                <a:avLst/>
              </a:prstGeom>
              <a:blipFill>
                <a:blip r:embed="rId10"/>
                <a:stretch>
                  <a:fillRect l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2E8A541B-4023-CEEF-E5C0-6439B0F681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564166"/>
                  </p:ext>
                </p:extLst>
              </p:nvPr>
            </p:nvGraphicFramePr>
            <p:xfrm>
              <a:off x="5534108" y="8253"/>
              <a:ext cx="5788549" cy="2000777"/>
            </p:xfrm>
            <a:graphic>
              <a:graphicData uri="http://schemas.openxmlformats.org/drawingml/2006/table">
                <a:tbl>
                  <a:tblPr/>
                  <a:tblGrid>
                    <a:gridCol w="2920960">
                      <a:extLst>
                        <a:ext uri="{9D8B030D-6E8A-4147-A177-3AD203B41FA5}">
                          <a16:colId xmlns:a16="http://schemas.microsoft.com/office/drawing/2014/main" val="4232694101"/>
                        </a:ext>
                      </a:extLst>
                    </a:gridCol>
                    <a:gridCol w="2867589">
                      <a:extLst>
                        <a:ext uri="{9D8B030D-6E8A-4147-A177-3AD203B41FA5}">
                          <a16:colId xmlns:a16="http://schemas.microsoft.com/office/drawing/2014/main" val="112952366"/>
                        </a:ext>
                      </a:extLst>
                    </a:gridCol>
                  </a:tblGrid>
                  <a:tr h="476777"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</a:rPr>
                            <a:t>Measles – Mean (SD)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017A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</a:rPr>
                            <a:t>COVID-19 – Mean (SD)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632141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11 (±2) days;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𝜀</m:t>
                              </m:r>
                              <m:r>
                                <a:rPr lang="de-DE" sz="16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dirty="0"/>
                            <a:t>= 1/11 = 0.091</a:t>
                          </a:r>
                        </a:p>
                      </a:txBody>
                      <a:tcPr marT="9144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5 (±2) days;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𝜀</m:t>
                              </m:r>
                              <m:r>
                                <a:rPr lang="de-DE" sz="16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dirty="0"/>
                            <a:t>= 1/5 = 0.2</a:t>
                          </a:r>
                        </a:p>
                      </a:txBody>
                      <a:tcPr marT="9144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8839359"/>
                      </a:ext>
                    </a:extLst>
                  </a:tr>
                  <a:tr h="31507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3 (±1) days;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/>
                            <a:t> = 0.33</a:t>
                          </a:r>
                        </a:p>
                      </a:txBody>
                      <a:tcPr marT="9144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1.5 (±1) days;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/>
                            <a:t> = 0.67</a:t>
                          </a:r>
                        </a:p>
                      </a:txBody>
                      <a:tcPr marT="9144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2168795"/>
                      </a:ext>
                    </a:extLst>
                  </a:tr>
                  <a:tr h="31507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2 (±1) days;</a:t>
                          </a:r>
                          <a:r>
                            <a:rPr lang="en-US" sz="1600" dirty="0"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𝛾</m:t>
                              </m:r>
                            </m:oMath>
                          </a14:m>
                          <a:r>
                            <a:rPr lang="en-US" sz="1600" dirty="0"/>
                            <a:t> = 0.5</a:t>
                          </a:r>
                        </a:p>
                      </a:txBody>
                      <a:tcPr marT="9144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4 (±2) days;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𝛾</m:t>
                              </m:r>
                            </m:oMath>
                          </a14:m>
                          <a:r>
                            <a:rPr lang="en-US" sz="1600" dirty="0"/>
                            <a:t> = 0.25</a:t>
                          </a:r>
                        </a:p>
                      </a:txBody>
                      <a:tcPr marT="9144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492604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4 (±1) days;</a:t>
                          </a:r>
                          <a:r>
                            <a:rPr lang="de-DE" sz="1600" dirty="0"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  <m:r>
                                <a:rPr lang="de-DE" sz="16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600" dirty="0"/>
                            <a:t>0.25</a:t>
                          </a:r>
                        </a:p>
                      </a:txBody>
                      <a:tcPr marT="9144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4.5 (±2) days;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  <m:r>
                                <a:rPr lang="de-DE" sz="16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600" dirty="0"/>
                            <a:t>0.22</a:t>
                          </a:r>
                        </a:p>
                      </a:txBody>
                      <a:tcPr marT="9144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31062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2E8A541B-4023-CEEF-E5C0-6439B0F681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564166"/>
                  </p:ext>
                </p:extLst>
              </p:nvPr>
            </p:nvGraphicFramePr>
            <p:xfrm>
              <a:off x="5534108" y="8253"/>
              <a:ext cx="5788549" cy="2000777"/>
            </p:xfrm>
            <a:graphic>
              <a:graphicData uri="http://schemas.openxmlformats.org/drawingml/2006/table">
                <a:tbl>
                  <a:tblPr/>
                  <a:tblGrid>
                    <a:gridCol w="2920960">
                      <a:extLst>
                        <a:ext uri="{9D8B030D-6E8A-4147-A177-3AD203B41FA5}">
                          <a16:colId xmlns:a16="http://schemas.microsoft.com/office/drawing/2014/main" val="4232694101"/>
                        </a:ext>
                      </a:extLst>
                    </a:gridCol>
                    <a:gridCol w="2867589">
                      <a:extLst>
                        <a:ext uri="{9D8B030D-6E8A-4147-A177-3AD203B41FA5}">
                          <a16:colId xmlns:a16="http://schemas.microsoft.com/office/drawing/2014/main" val="112952366"/>
                        </a:ext>
                      </a:extLst>
                    </a:gridCol>
                  </a:tblGrid>
                  <a:tr h="476777"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</a:rPr>
                            <a:t>Measles – Mean (SD)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017A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</a:rPr>
                            <a:t>COVID-19 – Mean (SD)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6321415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11"/>
                          <a:stretch>
                            <a:fillRect t="-126667" r="-97835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11"/>
                          <a:stretch>
                            <a:fillRect l="-102212" t="-126667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8839359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11"/>
                          <a:stretch>
                            <a:fillRect t="-226667" r="-97835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11"/>
                          <a:stretch>
                            <a:fillRect l="-102212" t="-226667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2168795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11"/>
                          <a:stretch>
                            <a:fillRect t="-316129" r="-97835" b="-1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11"/>
                          <a:stretch>
                            <a:fillRect l="-102212" t="-316129" b="-1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4926044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11"/>
                          <a:stretch>
                            <a:fillRect t="-430000" r="-97835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11"/>
                          <a:stretch>
                            <a:fillRect l="-102212" t="-430000" b="-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310627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A5F0543F-ABAF-8DD7-89B2-D93598CA91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5790" y="3532124"/>
            <a:ext cx="3278588" cy="24589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C17A26-C994-C001-A316-30F880C269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44070" y="3532125"/>
            <a:ext cx="3278587" cy="24589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F901CEC-89FB-DD40-5AF9-5C2870CEA5CF}"/>
              </a:ext>
            </a:extLst>
          </p:cNvPr>
          <p:cNvSpPr txBox="1"/>
          <p:nvPr/>
        </p:nvSpPr>
        <p:spPr>
          <a:xfrm>
            <a:off x="5232544" y="599106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FF9C20-F22A-1894-DD97-F7560BA8CB80}"/>
              </a:ext>
            </a:extLst>
          </p:cNvPr>
          <p:cNvSpPr txBox="1"/>
          <p:nvPr/>
        </p:nvSpPr>
        <p:spPr>
          <a:xfrm>
            <a:off x="9448061" y="599106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COVID-19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FA6BB22-103E-08B5-D94F-2D24008EED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04171" y="3210128"/>
            <a:ext cx="3949428" cy="296207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CC12985-7C3F-9831-EDD9-D022B7F933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04171" y="3211112"/>
            <a:ext cx="3949428" cy="296207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F27FAD6-CDFD-2D8F-AE95-715A1D5BA45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37343" y="3531633"/>
            <a:ext cx="3278587" cy="24589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AB13B2C-B797-586B-A25D-D2FDB70FC0B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9064" y="3532125"/>
            <a:ext cx="3278587" cy="2458940"/>
          </a:xfrm>
          <a:prstGeom prst="rect">
            <a:avLst/>
          </a:prstGeom>
        </p:spPr>
      </p:pic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1F640A91-B148-5422-669B-556E8B89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9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6">
            <a:extLst>
              <a:ext uri="{FF2B5EF4-FFF2-40B4-BE49-F238E27FC236}">
                <a16:creationId xmlns:a16="http://schemas.microsoft.com/office/drawing/2014/main" id="{37B0DE1B-BA59-4D9F-11F0-29DFAA3CC44B}"/>
              </a:ext>
            </a:extLst>
          </p:cNvPr>
          <p:cNvSpPr txBox="1"/>
          <p:nvPr/>
        </p:nvSpPr>
        <p:spPr>
          <a:xfrm>
            <a:off x="316523" y="103518"/>
            <a:ext cx="9809636" cy="7409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cs typeface="Arial" panose="020B0604020202020204" pitchFamily="34" charset="0"/>
              </a:rPr>
              <a:t>Measles more contagious than SARS-CoV-2</a:t>
            </a:r>
          </a:p>
          <a:p>
            <a:pPr>
              <a:lnSpc>
                <a:spcPct val="150000"/>
              </a:lnSpc>
            </a:pPr>
            <a:endParaRPr lang="en-US" sz="1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cs typeface="Arial" panose="020B0604020202020204" pitchFamily="34" charset="0"/>
              </a:rPr>
              <a:t>Basic reproduction number </a:t>
            </a:r>
            <a:r>
              <a:rPr lang="en-US" sz="1600" i="1" dirty="0">
                <a:cs typeface="Arial" panose="020B0604020202020204" pitchFamily="34" charset="0"/>
              </a:rPr>
              <a:t>R</a:t>
            </a:r>
            <a:r>
              <a:rPr lang="en-US" sz="1600" i="1" baseline="-25000" dirty="0">
                <a:cs typeface="Arial" panose="020B0604020202020204" pitchFamily="34" charset="0"/>
              </a:rPr>
              <a:t>0</a:t>
            </a:r>
            <a:r>
              <a:rPr lang="en-US" sz="1600" baseline="-25000" dirty="0">
                <a:cs typeface="Arial" panose="020B0604020202020204" pitchFamily="34" charset="0"/>
              </a:rPr>
              <a:t> </a:t>
            </a:r>
            <a:r>
              <a:rPr lang="en-US" sz="1600" dirty="0"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600" i="1" dirty="0">
                <a:cs typeface="Arial" panose="020B0604020202020204" pitchFamily="34" charset="0"/>
              </a:rPr>
              <a:t>R</a:t>
            </a:r>
            <a:r>
              <a:rPr lang="en-US" sz="1600" i="1" baseline="-25000" dirty="0">
                <a:cs typeface="Arial" panose="020B0604020202020204" pitchFamily="34" charset="0"/>
              </a:rPr>
              <a:t>0</a:t>
            </a:r>
            <a:r>
              <a:rPr lang="en-US" sz="1600" dirty="0">
                <a:cs typeface="Arial" panose="020B0604020202020204" pitchFamily="34" charset="0"/>
              </a:rPr>
              <a:t> in measles: 12-18</a:t>
            </a:r>
          </a:p>
          <a:p>
            <a:pPr>
              <a:lnSpc>
                <a:spcPct val="150000"/>
              </a:lnSpc>
            </a:pPr>
            <a:r>
              <a:rPr lang="en-US" sz="1600" i="1" dirty="0">
                <a:cs typeface="Arial" panose="020B0604020202020204" pitchFamily="34" charset="0"/>
              </a:rPr>
              <a:t>R</a:t>
            </a:r>
            <a:r>
              <a:rPr lang="en-US" sz="1600" i="1" baseline="-25000" dirty="0">
                <a:cs typeface="Arial" panose="020B0604020202020204" pitchFamily="34" charset="0"/>
              </a:rPr>
              <a:t>0</a:t>
            </a:r>
            <a:r>
              <a:rPr lang="en-US" sz="1600" dirty="0">
                <a:cs typeface="Arial" panose="020B0604020202020204" pitchFamily="34" charset="0"/>
              </a:rPr>
              <a:t> in  COVID-19: ~11</a:t>
            </a:r>
          </a:p>
          <a:p>
            <a:pPr>
              <a:lnSpc>
                <a:spcPct val="150000"/>
              </a:lnSpc>
            </a:pPr>
            <a:endParaRPr lang="en-US" sz="1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17A86"/>
                </a:solidFill>
                <a:cs typeface="Arial" panose="020B0604020202020204" pitchFamily="34" charset="0"/>
              </a:rPr>
              <a:t>Basic reproduction number </a:t>
            </a:r>
            <a:r>
              <a:rPr lang="en-US" sz="1600" i="1" dirty="0">
                <a:solidFill>
                  <a:srgbClr val="017A86"/>
                </a:solidFill>
                <a:cs typeface="Arial" panose="020B0604020202020204" pitchFamily="34" charset="0"/>
              </a:rPr>
              <a:t>R</a:t>
            </a:r>
            <a:r>
              <a:rPr lang="en-US" sz="1600" i="1" baseline="-25000" dirty="0">
                <a:solidFill>
                  <a:srgbClr val="017A86"/>
                </a:solidFill>
                <a:cs typeface="Arial" panose="020B0604020202020204" pitchFamily="34" charset="0"/>
              </a:rPr>
              <a:t>0</a:t>
            </a:r>
            <a:r>
              <a:rPr lang="en-US" sz="1600" dirty="0">
                <a:solidFill>
                  <a:srgbClr val="017A86"/>
                </a:solidFill>
                <a:cs typeface="Arial" panose="020B0604020202020204" pitchFamily="34" charset="0"/>
              </a:rPr>
              <a:t> is the average number of secondary infections of an average index cases in a completely susceptible population (virgin population) without any interventions.</a:t>
            </a:r>
          </a:p>
          <a:p>
            <a:pPr>
              <a:lnSpc>
                <a:spcPct val="150000"/>
              </a:lnSpc>
            </a:pPr>
            <a:endParaRPr lang="en-US" sz="1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cs typeface="Arial" panose="020B0604020202020204" pitchFamily="34" charset="0"/>
              </a:rPr>
              <a:t>WARNING: </a:t>
            </a:r>
            <a:r>
              <a:rPr lang="en-US" sz="1600" i="1" dirty="0">
                <a:cs typeface="Arial" panose="020B0604020202020204" pitchFamily="34" charset="0"/>
              </a:rPr>
              <a:t>R</a:t>
            </a:r>
            <a:r>
              <a:rPr lang="en-US" sz="1600" i="1" baseline="-25000" dirty="0">
                <a:cs typeface="Arial" panose="020B0604020202020204" pitchFamily="34" charset="0"/>
              </a:rPr>
              <a:t>0</a:t>
            </a:r>
            <a:r>
              <a:rPr lang="en-US" sz="1600" dirty="0">
                <a:cs typeface="Arial" panose="020B0604020202020204" pitchFamily="34" charset="0"/>
              </a:rPr>
              <a:t> is always defined in the context of a model! The same numerical value can have very different implications for different models!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cs typeface="Arial" panose="020B0604020202020204" pitchFamily="34" charset="0"/>
              </a:rPr>
              <a:t>Important</a:t>
            </a:r>
            <a:r>
              <a:rPr lang="en-US" sz="1600" dirty="0">
                <a:cs typeface="Arial" panose="020B0604020202020204" pitchFamily="34" charset="0"/>
              </a:rPr>
              <a:t>: </a:t>
            </a:r>
            <a:r>
              <a:rPr lang="en-US" sz="1600" i="1" dirty="0">
                <a:cs typeface="Arial" panose="020B0604020202020204" pitchFamily="34" charset="0"/>
              </a:rPr>
              <a:t>R</a:t>
            </a:r>
            <a:r>
              <a:rPr lang="en-US" sz="1600" i="1" baseline="-25000" dirty="0">
                <a:cs typeface="Arial" panose="020B0604020202020204" pitchFamily="34" charset="0"/>
              </a:rPr>
              <a:t>0</a:t>
            </a:r>
            <a:r>
              <a:rPr lang="en-US" sz="1600" dirty="0">
                <a:cs typeface="Arial" panose="020B0604020202020204" pitchFamily="34" charset="0"/>
              </a:rPr>
              <a:t>&gt;1 disease can initially spread, </a:t>
            </a:r>
            <a:r>
              <a:rPr lang="en-US" sz="1600" i="1" dirty="0">
                <a:cs typeface="Arial" panose="020B0604020202020204" pitchFamily="34" charset="0"/>
              </a:rPr>
              <a:t>R</a:t>
            </a:r>
            <a:r>
              <a:rPr lang="en-US" sz="1600" i="1" baseline="-25000" dirty="0">
                <a:cs typeface="Arial" panose="020B0604020202020204" pitchFamily="34" charset="0"/>
              </a:rPr>
              <a:t>0</a:t>
            </a:r>
            <a:r>
              <a:rPr lang="en-US" sz="1600" dirty="0">
                <a:cs typeface="Arial" panose="020B0604020202020204" pitchFamily="34" charset="0"/>
              </a:rPr>
              <a:t>&lt;1 outbreaks self-containing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cs typeface="Arial" panose="020B0604020202020204" pitchFamily="34" charset="0"/>
              </a:rPr>
              <a:t>Important: If disease already prevalent, measures in place etc. → effective reproduction number  </a:t>
            </a:r>
            <a:r>
              <a:rPr lang="en-US" sz="1600" b="1" i="1" dirty="0">
                <a:cs typeface="Arial" panose="020B0604020202020204" pitchFamily="34" charset="0"/>
              </a:rPr>
              <a:t>R</a:t>
            </a:r>
            <a:r>
              <a:rPr lang="en-US" sz="1600" b="1" i="1" baseline="-25000" dirty="0">
                <a:cs typeface="Arial" panose="020B0604020202020204" pitchFamily="34" charset="0"/>
              </a:rPr>
              <a:t>E</a:t>
            </a:r>
          </a:p>
          <a:p>
            <a:pPr>
              <a:lnSpc>
                <a:spcPct val="150000"/>
              </a:lnSpc>
            </a:pPr>
            <a:endParaRPr lang="en-US" sz="1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i="1" dirty="0">
                <a:cs typeface="Arial" panose="020B0604020202020204" pitchFamily="34" charset="0"/>
              </a:rPr>
              <a:t>R</a:t>
            </a:r>
            <a:r>
              <a:rPr lang="en-US" sz="1600" i="1" baseline="-25000" dirty="0">
                <a:cs typeface="Arial" panose="020B0604020202020204" pitchFamily="34" charset="0"/>
              </a:rPr>
              <a:t>0</a:t>
            </a:r>
            <a:r>
              <a:rPr lang="en-US" sz="1600" dirty="0">
                <a:cs typeface="Arial" panose="020B0604020202020204" pitchFamily="34" charset="0"/>
              </a:rPr>
              <a:t> depends on </a:t>
            </a:r>
            <a:r>
              <a:rPr lang="en-US" sz="1600" b="1" dirty="0">
                <a:cs typeface="Arial" panose="020B0604020202020204" pitchFamily="34" charset="0"/>
              </a:rPr>
              <a:t>properties of the virus </a:t>
            </a:r>
            <a:r>
              <a:rPr lang="en-US" sz="1600" dirty="0">
                <a:cs typeface="Arial" panose="020B0604020202020204" pitchFamily="34" charset="0"/>
              </a:rPr>
              <a:t>and </a:t>
            </a:r>
            <a:r>
              <a:rPr lang="en-US" sz="1600" b="1" dirty="0">
                <a:cs typeface="Arial" panose="020B0604020202020204" pitchFamily="34" charset="0"/>
              </a:rPr>
              <a:t>contact behavior </a:t>
            </a:r>
            <a:r>
              <a:rPr lang="en-US" sz="1600" dirty="0">
                <a:cs typeface="Arial" panose="020B0604020202020204" pitchFamily="34" charset="0"/>
              </a:rPr>
              <a:t>in the population</a:t>
            </a:r>
          </a:p>
          <a:p>
            <a:pPr>
              <a:lnSpc>
                <a:spcPct val="150000"/>
              </a:lnSpc>
            </a:pPr>
            <a:endParaRPr lang="en-US" sz="1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i="1" dirty="0">
                <a:cs typeface="Arial" panose="020B0604020202020204" pitchFamily="34" charset="0"/>
              </a:rPr>
              <a:t>R</a:t>
            </a:r>
            <a:r>
              <a:rPr lang="en-US" sz="1600" i="1" baseline="-25000" dirty="0">
                <a:cs typeface="Arial" panose="020B0604020202020204" pitchFamily="34" charset="0"/>
              </a:rPr>
              <a:t>0</a:t>
            </a:r>
            <a:r>
              <a:rPr lang="en-US" sz="1600" dirty="0">
                <a:cs typeface="Arial" panose="020B0604020202020204" pitchFamily="34" charset="0"/>
              </a:rPr>
              <a:t> fluctuates seasonally in measles and COVID-19</a:t>
            </a:r>
          </a:p>
          <a:p>
            <a:pPr>
              <a:lnSpc>
                <a:spcPct val="150000"/>
              </a:lnSpc>
            </a:pPr>
            <a:br>
              <a:rPr lang="en-US" sz="1350" dirty="0">
                <a:latin typeface="Century Gothic" panose="020B0502020202020204" pitchFamily="34" charset="0"/>
              </a:rPr>
            </a:br>
            <a:endParaRPr lang="en-US" sz="1350" dirty="0">
              <a:latin typeface="Century Gothic" panose="020B0502020202020204" pitchFamily="34" charset="0"/>
            </a:endParaRPr>
          </a:p>
          <a:p>
            <a:endParaRPr lang="en-US" sz="1350" dirty="0">
              <a:latin typeface="Century Gothic" panose="020B0502020202020204" pitchFamily="34" charset="0"/>
            </a:endParaRPr>
          </a:p>
          <a:p>
            <a:endParaRPr lang="en-US" sz="1350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EA77A6-79A9-1429-0266-0158F8813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707" y="0"/>
            <a:ext cx="3346580" cy="2509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2EB522-FE98-039A-ED8E-B5E1AF9EF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065" y="0"/>
            <a:ext cx="3346580" cy="25099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741BA8-635C-6CBE-B1D7-C3EE67179058}"/>
              </a:ext>
            </a:extLst>
          </p:cNvPr>
          <p:cNvSpPr txBox="1"/>
          <p:nvPr/>
        </p:nvSpPr>
        <p:spPr>
          <a:xfrm>
            <a:off x="6700009" y="142643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E738A8-7F31-4BC5-CA67-56D890C8737D}"/>
              </a:ext>
            </a:extLst>
          </p:cNvPr>
          <p:cNvSpPr txBox="1"/>
          <p:nvPr/>
        </p:nvSpPr>
        <p:spPr>
          <a:xfrm>
            <a:off x="10727937" y="1426439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COVID-19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FEFE38E-B66E-5A3A-38E9-E8E2C967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3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edical website&#10;&#10;AI-generated content may be incorrect.">
            <a:extLst>
              <a:ext uri="{FF2B5EF4-FFF2-40B4-BE49-F238E27FC236}">
                <a16:creationId xmlns:a16="http://schemas.microsoft.com/office/drawing/2014/main" id="{27F1CF92-B9E5-96D1-907B-9780A66276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027" y="254000"/>
            <a:ext cx="4200627" cy="2851150"/>
          </a:xfrm>
          <a:prstGeom prst="rect">
            <a:avLst/>
          </a:prstGeom>
        </p:spPr>
      </p:pic>
      <p:sp>
        <p:nvSpPr>
          <p:cNvPr id="6" name="Textfeld 6">
            <a:extLst>
              <a:ext uri="{FF2B5EF4-FFF2-40B4-BE49-F238E27FC236}">
                <a16:creationId xmlns:a16="http://schemas.microsoft.com/office/drawing/2014/main" id="{D43D1CFB-C968-D397-60CA-B5591EC35707}"/>
              </a:ext>
            </a:extLst>
          </p:cNvPr>
          <p:cNvSpPr txBox="1"/>
          <p:nvPr/>
        </p:nvSpPr>
        <p:spPr>
          <a:xfrm>
            <a:off x="316523" y="103518"/>
            <a:ext cx="6998677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cs typeface="Arial" panose="020B0604020202020204" pitchFamily="34" charset="0"/>
              </a:rPr>
              <a:t>Emphasis on modeling effect of interventions in COVID-19: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General contact reduction (CR) reduced the contact rate of susceptible and infected in force of infection </a:t>
            </a:r>
            <a:r>
              <a:rPr lang="en-US" sz="1600" dirty="0">
                <a:solidFill>
                  <a:schemeClr val="accent2"/>
                </a:solidFill>
                <a:cs typeface="Arial" panose="020B0604020202020204" pitchFamily="34" charset="0"/>
              </a:rPr>
              <a:t>→ Delays epidemic peak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Case isolation (Is) reduces number of infected having contacts with </a:t>
            </a:r>
            <a:r>
              <a:rPr lang="en-US" sz="1600" dirty="0" err="1">
                <a:cs typeface="Arial" panose="020B0604020202020204" pitchFamily="34" charset="0"/>
              </a:rPr>
              <a:t>susceptibles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cs typeface="Arial" panose="020B0604020202020204" pitchFamily="34" charset="0"/>
              </a:rPr>
              <a:t>→ Reduces size of epidemic peak</a:t>
            </a:r>
            <a:br>
              <a:rPr lang="en-US" sz="1600" dirty="0">
                <a:solidFill>
                  <a:schemeClr val="accent2"/>
                </a:solidFill>
                <a:cs typeface="Arial" panose="020B0604020202020204" pitchFamily="34" charset="0"/>
              </a:rPr>
            </a:br>
            <a:endParaRPr lang="en-US" sz="160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CR and Is reduce effective reproduction number </a:t>
            </a:r>
            <a:r>
              <a:rPr lang="en-US" sz="1600" b="1" i="1" dirty="0">
                <a:cs typeface="Arial" panose="020B0604020202020204" pitchFamily="34" charset="0"/>
              </a:rPr>
              <a:t>R</a:t>
            </a:r>
            <a:r>
              <a:rPr lang="en-US" sz="1600" b="1" i="1" baseline="-25000" dirty="0">
                <a:cs typeface="Arial" panose="020B0604020202020204" pitchFamily="34" charset="0"/>
              </a:rPr>
              <a:t>E</a:t>
            </a:r>
          </a:p>
          <a:p>
            <a:pPr>
              <a:lnSpc>
                <a:spcPct val="150000"/>
              </a:lnSpc>
            </a:pPr>
            <a:endParaRPr lang="en-US" sz="1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cs typeface="Arial" panose="020B0604020202020204" pitchFamily="34" charset="0"/>
              </a:rPr>
              <a:t>Neither case isolation nor general contact reduction relevant for measles!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Local outbreaks can occur because </a:t>
            </a:r>
            <a:br>
              <a:rPr lang="en-US" sz="1600" dirty="0">
                <a:cs typeface="Arial" panose="020B0604020202020204" pitchFamily="34" charset="0"/>
              </a:rPr>
            </a:br>
            <a:r>
              <a:rPr lang="en-US" sz="1600" b="1" i="1" dirty="0">
                <a:cs typeface="Arial" panose="020B0604020202020204" pitchFamily="34" charset="0"/>
              </a:rPr>
              <a:t>R</a:t>
            </a:r>
            <a:r>
              <a:rPr lang="en-US" sz="1600" b="1" i="1" baseline="-25000" dirty="0">
                <a:cs typeface="Arial" panose="020B0604020202020204" pitchFamily="34" charset="0"/>
              </a:rPr>
              <a:t>E</a:t>
            </a:r>
            <a:r>
              <a:rPr lang="en-US" sz="1600" dirty="0">
                <a:cs typeface="Arial" panose="020B0604020202020204" pitchFamily="34" charset="0"/>
              </a:rPr>
              <a:t> raises above 1</a:t>
            </a:r>
          </a:p>
          <a:p>
            <a:endParaRPr lang="en-US" sz="1350" dirty="0">
              <a:latin typeface="Century Gothic" panose="020B0502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96871-5B91-198C-04CC-6941FC10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66F0BD-61A1-DAD4-B4B1-D1F7DF84F4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76" b="66264"/>
          <a:stretch/>
        </p:blipFill>
        <p:spPr>
          <a:xfrm>
            <a:off x="4360399" y="3907439"/>
            <a:ext cx="7693323" cy="235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6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6">
            <a:extLst>
              <a:ext uri="{FF2B5EF4-FFF2-40B4-BE49-F238E27FC236}">
                <a16:creationId xmlns:a16="http://schemas.microsoft.com/office/drawing/2014/main" id="{BB9ACC6A-CAA5-4B7F-6BFB-1220A7310502}"/>
              </a:ext>
            </a:extLst>
          </p:cNvPr>
          <p:cNvSpPr txBox="1"/>
          <p:nvPr/>
        </p:nvSpPr>
        <p:spPr>
          <a:xfrm>
            <a:off x="580292" y="2078857"/>
            <a:ext cx="3376246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cs typeface="Arial" panose="020B0604020202020204" pitchFamily="34" charset="0"/>
              </a:rPr>
              <a:t>Infants (&lt;1 year):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cs typeface="Arial" panose="020B0604020202020204" pitchFamily="34" charset="0"/>
              </a:rPr>
              <a:t>Children (1-4 years):</a:t>
            </a:r>
            <a:br>
              <a:rPr lang="en-US" sz="1600" b="1" dirty="0">
                <a:cs typeface="Arial" panose="020B0604020202020204" pitchFamily="34" charset="0"/>
              </a:rPr>
            </a:br>
            <a:endParaRPr lang="en-US" sz="1600" b="1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cs typeface="Arial" panose="020B0604020202020204" pitchFamily="34" charset="0"/>
              </a:rPr>
              <a:t>Children/teenagers (5-19):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cs typeface="Arial" panose="020B0604020202020204" pitchFamily="34" charset="0"/>
              </a:rPr>
              <a:t>Adults (20-49 years):</a:t>
            </a:r>
            <a:br>
              <a:rPr lang="en-US" sz="1600" b="1" dirty="0">
                <a:cs typeface="Arial" panose="020B0604020202020204" pitchFamily="34" charset="0"/>
              </a:rPr>
            </a:br>
            <a:endParaRPr lang="en-US" sz="1600" b="1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cs typeface="Arial" panose="020B0604020202020204" pitchFamily="34" charset="0"/>
              </a:rPr>
              <a:t>Older adults (50-64 years):</a:t>
            </a:r>
          </a:p>
          <a:p>
            <a:pPr>
              <a:lnSpc>
                <a:spcPct val="150000"/>
              </a:lnSpc>
            </a:pPr>
            <a:endParaRPr lang="en-US" sz="1600" b="1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cs typeface="Arial" panose="020B0604020202020204" pitchFamily="34" charset="0"/>
              </a:rPr>
              <a:t>Elderly (65+ years):</a:t>
            </a:r>
          </a:p>
          <a:p>
            <a:pPr>
              <a:lnSpc>
                <a:spcPct val="150000"/>
              </a:lnSpc>
            </a:pPr>
            <a:endParaRPr lang="en-US" sz="1600" dirty="0">
              <a:cs typeface="Arial" panose="020B0604020202020204" pitchFamily="34" charset="0"/>
            </a:endParaRPr>
          </a:p>
          <a:p>
            <a:endParaRPr lang="en-US" sz="1350" dirty="0">
              <a:latin typeface="Century Gothic" panose="020B0502020202020204" pitchFamily="34" charset="0"/>
            </a:endParaRPr>
          </a:p>
        </p:txBody>
      </p:sp>
      <p:sp>
        <p:nvSpPr>
          <p:cNvPr id="3" name="Textfeld 6">
            <a:extLst>
              <a:ext uri="{FF2B5EF4-FFF2-40B4-BE49-F238E27FC236}">
                <a16:creationId xmlns:a16="http://schemas.microsoft.com/office/drawing/2014/main" id="{2572D2BA-51FC-9387-631B-4567078DB0C6}"/>
              </a:ext>
            </a:extLst>
          </p:cNvPr>
          <p:cNvSpPr txBox="1"/>
          <p:nvPr/>
        </p:nvSpPr>
        <p:spPr>
          <a:xfrm>
            <a:off x="3335215" y="2078857"/>
            <a:ext cx="3376246" cy="337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cs typeface="Arial" panose="020B0604020202020204" pitchFamily="34" charset="0"/>
              </a:rPr>
              <a:t>Highest risk of severe disease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cs typeface="Arial" panose="020B0604020202020204" pitchFamily="34" charset="0"/>
              </a:rPr>
              <a:t>High risk of complications like pneumonia, encephalitis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cs typeface="Arial" panose="020B0604020202020204" pitchFamily="34" charset="0"/>
              </a:rPr>
              <a:t>Still significant risk of complications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cs typeface="Arial" panose="020B0604020202020204" pitchFamily="34" charset="0"/>
              </a:rPr>
              <a:t>Complications uncommon</a:t>
            </a:r>
          </a:p>
          <a:p>
            <a:pPr>
              <a:lnSpc>
                <a:spcPct val="150000"/>
              </a:lnSpc>
            </a:pPr>
            <a:endParaRPr lang="en-US" sz="1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cs typeface="Arial" panose="020B0604020202020204" pitchFamily="34" charset="0"/>
              </a:rPr>
              <a:t>Illness can be more severe than in childhood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cs typeface="Arial" panose="020B0604020202020204" pitchFamily="34" charset="0"/>
              </a:rPr>
              <a:t>Severe infections very uncommon</a:t>
            </a:r>
            <a:endParaRPr lang="en-US" sz="1350" dirty="0">
              <a:latin typeface="Century Gothic" panose="020B0502020202020204" pitchFamily="34" charset="0"/>
            </a:endParaRPr>
          </a:p>
        </p:txBody>
      </p:sp>
      <p:sp>
        <p:nvSpPr>
          <p:cNvPr id="4" name="Textfeld 6">
            <a:extLst>
              <a:ext uri="{FF2B5EF4-FFF2-40B4-BE49-F238E27FC236}">
                <a16:creationId xmlns:a16="http://schemas.microsoft.com/office/drawing/2014/main" id="{08797844-6933-5A76-181E-965A72D8483D}"/>
              </a:ext>
            </a:extLst>
          </p:cNvPr>
          <p:cNvSpPr txBox="1"/>
          <p:nvPr/>
        </p:nvSpPr>
        <p:spPr>
          <a:xfrm>
            <a:off x="6949691" y="2078857"/>
            <a:ext cx="3376246" cy="373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cs typeface="Arial" panose="020B0604020202020204" pitchFamily="34" charset="0"/>
              </a:rPr>
              <a:t>Generally mild if no comorbidities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cs typeface="Arial" panose="020B0604020202020204" pitchFamily="34" charset="0"/>
              </a:rPr>
              <a:t>Very rare severe infections</a:t>
            </a:r>
            <a:br>
              <a:rPr lang="en-US" sz="1600" dirty="0">
                <a:cs typeface="Arial" panose="020B0604020202020204" pitchFamily="34" charset="0"/>
              </a:rPr>
            </a:br>
            <a:endParaRPr lang="en-US" sz="1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cs typeface="Arial" panose="020B0604020202020204" pitchFamily="34" charset="0"/>
              </a:rPr>
              <a:t>Very rare severe infections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cs typeface="Arial" panose="020B0604020202020204" pitchFamily="34" charset="0"/>
              </a:rPr>
              <a:t>Risk of severe outcomes increases with age and comorbidities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cs typeface="Arial" panose="020B0604020202020204" pitchFamily="34" charset="0"/>
              </a:rPr>
              <a:t>Higher risk of severe infections</a:t>
            </a:r>
            <a:br>
              <a:rPr lang="en-US" sz="1600" dirty="0">
                <a:cs typeface="Arial" panose="020B0604020202020204" pitchFamily="34" charset="0"/>
              </a:rPr>
            </a:br>
            <a:endParaRPr lang="en-US" sz="1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cs typeface="Arial" panose="020B0604020202020204" pitchFamily="34" charset="0"/>
              </a:rPr>
              <a:t>Highest risk of severe infections (hospitalization, ICU, death)</a:t>
            </a:r>
            <a:endParaRPr lang="en-US" sz="1350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886B72C-D12D-24C0-CC32-DB4BF81B1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03970"/>
              </p:ext>
            </p:extLst>
          </p:nvPr>
        </p:nvGraphicFramePr>
        <p:xfrm>
          <a:off x="3335215" y="1408669"/>
          <a:ext cx="7240504" cy="476777"/>
        </p:xfrm>
        <a:graphic>
          <a:graphicData uri="http://schemas.openxmlformats.org/drawingml/2006/table">
            <a:tbl>
              <a:tblPr/>
              <a:tblGrid>
                <a:gridCol w="3550801">
                  <a:extLst>
                    <a:ext uri="{9D8B030D-6E8A-4147-A177-3AD203B41FA5}">
                      <a16:colId xmlns:a16="http://schemas.microsoft.com/office/drawing/2014/main" val="4232694101"/>
                    </a:ext>
                  </a:extLst>
                </a:gridCol>
                <a:gridCol w="3689703">
                  <a:extLst>
                    <a:ext uri="{9D8B030D-6E8A-4147-A177-3AD203B41FA5}">
                      <a16:colId xmlns:a16="http://schemas.microsoft.com/office/drawing/2014/main" val="112952366"/>
                    </a:ext>
                  </a:extLst>
                </a:gridCol>
              </a:tblGrid>
              <a:tr h="47677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Measles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COVID-19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32141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C9D09C5-48C0-9F97-B295-CECD406AE472}"/>
              </a:ext>
            </a:extLst>
          </p:cNvPr>
          <p:cNvSpPr txBox="1"/>
          <p:nvPr/>
        </p:nvSpPr>
        <p:spPr>
          <a:xfrm>
            <a:off x="3335215" y="239486"/>
            <a:ext cx="486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Severe infections per age group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4BA4D43-2767-DA18-986B-E73D3820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7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CEDDEC9-2F9A-877B-1020-4AF7E3F51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4" y="0"/>
            <a:ext cx="2001854" cy="62519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6034BB-492E-F4FC-BBBE-572EB8BCF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" y="0"/>
            <a:ext cx="2002536" cy="62540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BC4259-05EC-0033-186B-5D25ED12DFBB}"/>
              </a:ext>
            </a:extLst>
          </p:cNvPr>
          <p:cNvSpPr txBox="1"/>
          <p:nvPr/>
        </p:nvSpPr>
        <p:spPr>
          <a:xfrm>
            <a:off x="1852637" y="701151"/>
            <a:ext cx="6032421" cy="2949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Age structure and spatial has to be incorporated in model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Age-dependent context behavior has to be incorporated</a:t>
            </a:r>
          </a:p>
        </p:txBody>
      </p:sp>
      <p:pic>
        <p:nvPicPr>
          <p:cNvPr id="2" name="Inhaltsplatzhalter 6">
            <a:extLst>
              <a:ext uri="{FF2B5EF4-FFF2-40B4-BE49-F238E27FC236}">
                <a16:creationId xmlns:a16="http://schemas.microsoft.com/office/drawing/2014/main" id="{4373C6A8-6A1B-1D2C-E29C-D79E35B8EF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05" y="3719541"/>
            <a:ext cx="1549222" cy="1468744"/>
          </a:xfrm>
          <a:prstGeom prst="rect">
            <a:avLst/>
          </a:prstGeom>
        </p:spPr>
      </p:pic>
      <p:pic>
        <p:nvPicPr>
          <p:cNvPr id="3" name="Grafik 6">
            <a:extLst>
              <a:ext uri="{FF2B5EF4-FFF2-40B4-BE49-F238E27FC236}">
                <a16:creationId xmlns:a16="http://schemas.microsoft.com/office/drawing/2014/main" id="{51546997-6800-0C01-85AF-B9B30037F7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635" y="3721322"/>
            <a:ext cx="1549222" cy="1468744"/>
          </a:xfrm>
          <a:prstGeom prst="rect">
            <a:avLst/>
          </a:prstGeom>
        </p:spPr>
      </p:pic>
      <p:pic>
        <p:nvPicPr>
          <p:cNvPr id="4" name="Grafik 7">
            <a:extLst>
              <a:ext uri="{FF2B5EF4-FFF2-40B4-BE49-F238E27FC236}">
                <a16:creationId xmlns:a16="http://schemas.microsoft.com/office/drawing/2014/main" id="{9B0589B8-EC8C-82EE-C9F7-C2020F3809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1971" y="3725021"/>
            <a:ext cx="1549222" cy="1468744"/>
          </a:xfrm>
          <a:prstGeom prst="rect">
            <a:avLst/>
          </a:prstGeom>
        </p:spPr>
      </p:pic>
      <p:pic>
        <p:nvPicPr>
          <p:cNvPr id="5" name="Grafik 8">
            <a:extLst>
              <a:ext uri="{FF2B5EF4-FFF2-40B4-BE49-F238E27FC236}">
                <a16:creationId xmlns:a16="http://schemas.microsoft.com/office/drawing/2014/main" id="{959B9522-EFC1-ACC9-D908-E207187A9EC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917" y="3719541"/>
            <a:ext cx="1549221" cy="1468742"/>
          </a:xfrm>
          <a:prstGeom prst="rect">
            <a:avLst/>
          </a:prstGeom>
        </p:spPr>
      </p:pic>
      <p:pic>
        <p:nvPicPr>
          <p:cNvPr id="10" name="Grafik 13">
            <a:extLst>
              <a:ext uri="{FF2B5EF4-FFF2-40B4-BE49-F238E27FC236}">
                <a16:creationId xmlns:a16="http://schemas.microsoft.com/office/drawing/2014/main" id="{A632BAE2-4194-1D69-6E91-AD49850074F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965" y="1283769"/>
            <a:ext cx="2644069" cy="17483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15F5FF-5383-9DA6-DD7B-1854ABB15E44}"/>
              </a:ext>
            </a:extLst>
          </p:cNvPr>
          <p:cNvSpPr txBox="1"/>
          <p:nvPr/>
        </p:nvSpPr>
        <p:spPr>
          <a:xfrm>
            <a:off x="4276714" y="239486"/>
            <a:ext cx="4009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Implications for modelling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4E6D77-CA5C-5D0A-2981-28E6A158894E}"/>
              </a:ext>
            </a:extLst>
          </p:cNvPr>
          <p:cNvSpPr txBox="1"/>
          <p:nvPr/>
        </p:nvSpPr>
        <p:spPr>
          <a:xfrm>
            <a:off x="1698171" y="36851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2" descr="Ghana Maps">
            <a:extLst>
              <a:ext uri="{FF2B5EF4-FFF2-40B4-BE49-F238E27FC236}">
                <a16:creationId xmlns:a16="http://schemas.microsoft.com/office/drawing/2014/main" id="{17B587C1-AC8F-D23B-A311-064A0344F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1035" y="327251"/>
            <a:ext cx="2181606" cy="282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E30835A-B7D5-D245-7567-1BF5818B87DC}"/>
              </a:ext>
            </a:extLst>
          </p:cNvPr>
          <p:cNvSpPr txBox="1"/>
          <p:nvPr/>
        </p:nvSpPr>
        <p:spPr>
          <a:xfrm>
            <a:off x="2976378" y="5379974"/>
            <a:ext cx="8394355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→ Allows to model general contact reductions (school closings, home office, etc.) via force of infection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EC6B43E-419D-E600-C501-A69DAA7B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24CB6-D9EF-8D15-ECFD-F416C50C7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B8FCA17-7872-A844-C694-E60285FE9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" y="0"/>
            <a:ext cx="2002536" cy="62540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C1E561-B1EE-9C9E-9FDD-584083E49814}"/>
              </a:ext>
            </a:extLst>
          </p:cNvPr>
          <p:cNvSpPr txBox="1"/>
          <p:nvPr/>
        </p:nvSpPr>
        <p:spPr>
          <a:xfrm>
            <a:off x="1852637" y="701151"/>
            <a:ext cx="8315830" cy="461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COVID-19 models: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Age structure model contact reductions and case isolation time-dependently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Duration of infection and susceptibility age dependent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R</a:t>
            </a:r>
            <a:r>
              <a:rPr lang="en-US" b="1" i="1" baseline="-25000" dirty="0"/>
              <a:t>E</a:t>
            </a:r>
            <a:r>
              <a:rPr lang="en-US" b="1" i="1" dirty="0"/>
              <a:t> </a:t>
            </a:r>
            <a:r>
              <a:rPr lang="en-US" dirty="0"/>
              <a:t>balanced around 1 by interventions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Allows to predict age-dependent mortality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Important for science communication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2" name="Inhaltsplatzhalter 6">
            <a:extLst>
              <a:ext uri="{FF2B5EF4-FFF2-40B4-BE49-F238E27FC236}">
                <a16:creationId xmlns:a16="http://schemas.microsoft.com/office/drawing/2014/main" id="{6361EA00-036D-9497-1158-B7D9CA982F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770" y="4185825"/>
            <a:ext cx="1292116" cy="1224994"/>
          </a:xfrm>
          <a:prstGeom prst="rect">
            <a:avLst/>
          </a:prstGeom>
        </p:spPr>
      </p:pic>
      <p:pic>
        <p:nvPicPr>
          <p:cNvPr id="3" name="Grafik 6">
            <a:extLst>
              <a:ext uri="{FF2B5EF4-FFF2-40B4-BE49-F238E27FC236}">
                <a16:creationId xmlns:a16="http://schemas.microsoft.com/office/drawing/2014/main" id="{A280493F-2C56-2CFC-5A49-F6EED4B8CA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770" y="1457975"/>
            <a:ext cx="1292116" cy="1224994"/>
          </a:xfrm>
          <a:prstGeom prst="rect">
            <a:avLst/>
          </a:prstGeom>
        </p:spPr>
      </p:pic>
      <p:pic>
        <p:nvPicPr>
          <p:cNvPr id="4" name="Grafik 7">
            <a:extLst>
              <a:ext uri="{FF2B5EF4-FFF2-40B4-BE49-F238E27FC236}">
                <a16:creationId xmlns:a16="http://schemas.microsoft.com/office/drawing/2014/main" id="{16EC14E5-385D-A8A9-FA9A-3E2EB7704B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770" y="2827297"/>
            <a:ext cx="1292116" cy="1224994"/>
          </a:xfrm>
          <a:prstGeom prst="rect">
            <a:avLst/>
          </a:prstGeom>
        </p:spPr>
      </p:pic>
      <p:pic>
        <p:nvPicPr>
          <p:cNvPr id="5" name="Grafik 8">
            <a:extLst>
              <a:ext uri="{FF2B5EF4-FFF2-40B4-BE49-F238E27FC236}">
                <a16:creationId xmlns:a16="http://schemas.microsoft.com/office/drawing/2014/main" id="{E1B6AE72-5416-7C04-8A51-AD1B240C335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771" y="88655"/>
            <a:ext cx="1292115" cy="12249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5D8622-9F1A-0ECC-25E8-C66640F71FD0}"/>
              </a:ext>
            </a:extLst>
          </p:cNvPr>
          <p:cNvSpPr txBox="1"/>
          <p:nvPr/>
        </p:nvSpPr>
        <p:spPr>
          <a:xfrm>
            <a:off x="4276714" y="239486"/>
            <a:ext cx="4009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Implications for modelling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45BC3F-ECF3-253F-E537-8C5FEF21EB7D}"/>
              </a:ext>
            </a:extLst>
          </p:cNvPr>
          <p:cNvSpPr txBox="1"/>
          <p:nvPr/>
        </p:nvSpPr>
        <p:spPr>
          <a:xfrm>
            <a:off x="1698171" y="36851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5F772B-9A5D-9E46-215E-7829D51A93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0944" y="3978591"/>
            <a:ext cx="3670446" cy="2294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16936A-45DE-A57C-50A5-82D284392F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9533" y="3954450"/>
            <a:ext cx="3670446" cy="2294029"/>
          </a:xfrm>
          <a:prstGeom prst="rect">
            <a:avLst/>
          </a:prstGeom>
        </p:spPr>
      </p:pic>
      <p:pic>
        <p:nvPicPr>
          <p:cNvPr id="9" name="Grafik 10">
            <a:extLst>
              <a:ext uri="{FF2B5EF4-FFF2-40B4-BE49-F238E27FC236}">
                <a16:creationId xmlns:a16="http://schemas.microsoft.com/office/drawing/2014/main" id="{EA7D7F74-4630-C5B0-CE09-93160B70E2F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51443">
            <a:off x="9200399" y="1609949"/>
            <a:ext cx="2334546" cy="4150304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FFCF4D9-A0F8-DB03-D32E-E07291FE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4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9196C63-C3C5-DACF-9390-F560D5EACB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86603">
            <a:off x="321018" y="687294"/>
            <a:ext cx="6087374" cy="3291789"/>
          </a:xfrm>
          <a:prstGeom prst="rect">
            <a:avLst/>
          </a:prstGeom>
        </p:spPr>
      </p:pic>
      <p:pic>
        <p:nvPicPr>
          <p:cNvPr id="5" name="Picture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03E23091-05EF-F5EC-9054-4B5808A6AD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3510">
            <a:off x="6544825" y="691054"/>
            <a:ext cx="5432434" cy="3590833"/>
          </a:xfrm>
          <a:prstGeom prst="rect">
            <a:avLst/>
          </a:prstGeom>
        </p:spPr>
      </p:pic>
      <p:pic>
        <p:nvPicPr>
          <p:cNvPr id="9" name="Picture 8" descr="A person in a black coat&#10;&#10;AI-generated content may be incorrect.">
            <a:extLst>
              <a:ext uri="{FF2B5EF4-FFF2-40B4-BE49-F238E27FC236}">
                <a16:creationId xmlns:a16="http://schemas.microsoft.com/office/drawing/2014/main" id="{AD70CC1B-8B4F-CDD2-1A39-DB14DC38F5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3761">
            <a:off x="2372265" y="2654779"/>
            <a:ext cx="4641011" cy="30659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5C98E4-8BC8-0A5B-2B8E-B15F8F46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7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C87FFEBF-D4A0-BF25-FDAA-69C7E86729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854836"/>
              </p:ext>
            </p:extLst>
          </p:nvPr>
        </p:nvGraphicFramePr>
        <p:xfrm>
          <a:off x="124116" y="863708"/>
          <a:ext cx="11811210" cy="346154"/>
        </p:xfrm>
        <a:graphic>
          <a:graphicData uri="http://schemas.openxmlformats.org/drawingml/2006/table">
            <a:tbl>
              <a:tblPr/>
              <a:tblGrid>
                <a:gridCol w="2811333">
                  <a:extLst>
                    <a:ext uri="{9D8B030D-6E8A-4147-A177-3AD203B41FA5}">
                      <a16:colId xmlns:a16="http://schemas.microsoft.com/office/drawing/2014/main" val="2019517109"/>
                    </a:ext>
                  </a:extLst>
                </a:gridCol>
                <a:gridCol w="4650271">
                  <a:extLst>
                    <a:ext uri="{9D8B030D-6E8A-4147-A177-3AD203B41FA5}">
                      <a16:colId xmlns:a16="http://schemas.microsoft.com/office/drawing/2014/main" val="2461712847"/>
                    </a:ext>
                  </a:extLst>
                </a:gridCol>
                <a:gridCol w="4349606">
                  <a:extLst>
                    <a:ext uri="{9D8B030D-6E8A-4147-A177-3AD203B41FA5}">
                      <a16:colId xmlns:a16="http://schemas.microsoft.com/office/drawing/2014/main" val="3900873797"/>
                    </a:ext>
                  </a:extLst>
                </a:gridCol>
              </a:tblGrid>
              <a:tr h="32215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Feature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Measles virus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SARS-CoV-2 (COVID-19 virus)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30061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73E3642-6BB1-F688-28A1-50D9B75C9972}"/>
              </a:ext>
            </a:extLst>
          </p:cNvPr>
          <p:cNvSpPr txBox="1"/>
          <p:nvPr/>
        </p:nvSpPr>
        <p:spPr>
          <a:xfrm>
            <a:off x="63158" y="1355387"/>
            <a:ext cx="3204754" cy="4147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sz="1800" b="1" dirty="0"/>
              <a:t>Mutation rate (per site)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sz="1800" b="1" dirty="0"/>
              <a:t>Mutation rate (overall)</a:t>
            </a:r>
            <a:br>
              <a:rPr lang="en-US" sz="1800" b="1" dirty="0"/>
            </a:br>
            <a:endParaRPr lang="en-US" sz="1800" b="1" dirty="0"/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sz="1800" b="1" dirty="0"/>
              <a:t>Proofreading </a:t>
            </a:r>
            <a:br>
              <a:rPr lang="en-US" b="1" dirty="0"/>
            </a:br>
            <a:r>
              <a:rPr lang="en-US" sz="1800" b="1" dirty="0"/>
              <a:t>mechanism</a:t>
            </a:r>
            <a:br>
              <a:rPr lang="en-US" sz="1800" b="1" dirty="0"/>
            </a:br>
            <a:endParaRPr lang="en-US" sz="1800" b="1" dirty="0"/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sz="1800" b="1" dirty="0"/>
              <a:t>Antigenic drift</a:t>
            </a:r>
            <a:br>
              <a:rPr lang="en-US" sz="1800" b="1" dirty="0"/>
            </a:br>
            <a:endParaRPr lang="en-US" sz="1800" b="1" dirty="0"/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sz="1800" b="1" dirty="0"/>
              <a:t>Impact on vaccine </a:t>
            </a:r>
            <a:br>
              <a:rPr lang="en-US" sz="1800" b="1" dirty="0"/>
            </a:br>
            <a:r>
              <a:rPr lang="en-US" sz="1800" b="1" dirty="0"/>
              <a:t>efficacy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B2A2B-2FA2-6B31-8E37-221D827C4BC7}"/>
              </a:ext>
            </a:extLst>
          </p:cNvPr>
          <p:cNvSpPr txBox="1"/>
          <p:nvPr/>
        </p:nvSpPr>
        <p:spPr>
          <a:xfrm>
            <a:off x="2882901" y="1349760"/>
            <a:ext cx="4462044" cy="4147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sz="1800" dirty="0"/>
              <a:t>~10⁻⁶</a:t>
            </a:r>
            <a:r>
              <a:rPr lang="en-US" dirty="0"/>
              <a:t>–</a:t>
            </a:r>
            <a:r>
              <a:rPr lang="en-US" sz="1800" dirty="0"/>
              <a:t>10⁻⁵ mutations/site/replication cycle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sz="1800" dirty="0"/>
              <a:t>Very low: ~1–2 mutations per genome per year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sz="1800" b="1" dirty="0"/>
              <a:t>No</a:t>
            </a:r>
            <a:r>
              <a:rPr lang="en-US" sz="1800" dirty="0"/>
              <a:t> – lacks proofreading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sz="1800" b="1" dirty="0"/>
              <a:t>Very low</a:t>
            </a:r>
            <a:r>
              <a:rPr lang="en-US" sz="1800" dirty="0"/>
              <a:t> – measles virus is antigenically stable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sz="1800" b="1" dirty="0">
                <a:solidFill>
                  <a:srgbClr val="017A86"/>
                </a:solidFill>
              </a:rPr>
              <a:t>Very low </a:t>
            </a:r>
            <a:r>
              <a:rPr lang="en-US" dirty="0"/>
              <a:t>–</a:t>
            </a:r>
            <a:r>
              <a:rPr lang="en-US" sz="1800" dirty="0"/>
              <a:t> one vaccine effective for decades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0021F4-22FF-A0A6-5BCF-82FA5DB30172}"/>
              </a:ext>
            </a:extLst>
          </p:cNvPr>
          <p:cNvSpPr txBox="1"/>
          <p:nvPr/>
        </p:nvSpPr>
        <p:spPr>
          <a:xfrm>
            <a:off x="7473282" y="1349760"/>
            <a:ext cx="4462044" cy="4147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sz="1800" dirty="0"/>
              <a:t>~10⁻⁶–10⁻⁴ mutations/site/replication cycle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sz="1800" dirty="0"/>
              <a:t>~1–2 mutations per genome per month (depends on variant)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sz="1800" b="1" dirty="0"/>
              <a:t>Yes</a:t>
            </a:r>
            <a:r>
              <a:rPr lang="en-US" sz="1800" dirty="0"/>
              <a:t> – nsp14 exonuclease (rare among RNA viruses)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sz="1800" b="1" dirty="0"/>
              <a:t>Moderate to High</a:t>
            </a:r>
            <a:r>
              <a:rPr lang="en-US" sz="1800" dirty="0"/>
              <a:t> – frequent emergence of variants (e.g., Delta, Omicron)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sz="1800" b="1" dirty="0">
                <a:solidFill>
                  <a:schemeClr val="accent2"/>
                </a:solidFill>
              </a:rPr>
              <a:t>Moderate to high </a:t>
            </a:r>
            <a:r>
              <a:rPr lang="en-US" dirty="0"/>
              <a:t>–</a:t>
            </a:r>
            <a:r>
              <a:rPr lang="en-US" sz="1800" dirty="0"/>
              <a:t> variants can partially escape immunity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B89715-5F86-205C-EF05-5A0155934FAD}"/>
              </a:ext>
            </a:extLst>
          </p:cNvPr>
          <p:cNvSpPr txBox="1">
            <a:spLocks/>
          </p:cNvSpPr>
          <p:nvPr/>
        </p:nvSpPr>
        <p:spPr>
          <a:xfrm>
            <a:off x="124116" y="-105776"/>
            <a:ext cx="10058400" cy="725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chemeClr val="accent2"/>
                </a:solidFill>
              </a:rPr>
              <a:t>Measles </a:t>
            </a:r>
            <a:r>
              <a:rPr lang="en-US" sz="2400" b="1" i="1">
                <a:solidFill>
                  <a:schemeClr val="accent2"/>
                </a:solidFill>
              </a:rPr>
              <a:t>vs. </a:t>
            </a:r>
            <a:r>
              <a:rPr lang="en-US" sz="2400" b="1">
                <a:solidFill>
                  <a:schemeClr val="accent2"/>
                </a:solidFill>
              </a:rPr>
              <a:t>SARS-CoV-2: virus properties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503663E-B3B7-3924-232C-9A2D4289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4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5860ED-CE96-E925-165E-B22EDAB9A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" y="0"/>
            <a:ext cx="2002536" cy="6254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9ACDF9-AF0B-A0ED-3AFE-788B0CA24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564" y="195768"/>
            <a:ext cx="6680548" cy="4175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6EE376-9D6D-7C1D-2F77-38000CCE5F0B}"/>
              </a:ext>
            </a:extLst>
          </p:cNvPr>
          <p:cNvSpPr txBox="1"/>
          <p:nvPr/>
        </p:nvSpPr>
        <p:spPr>
          <a:xfrm>
            <a:off x="2353678" y="3945393"/>
            <a:ext cx="8315830" cy="3364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COVID-19: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Different viral variants have to be considered</a:t>
            </a:r>
          </a:p>
          <a:p>
            <a:pPr>
              <a:lnSpc>
                <a:spcPct val="150000"/>
              </a:lnSpc>
            </a:pPr>
            <a:r>
              <a:rPr lang="en-US" b="1" dirty="0"/>
              <a:t>Measles: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 need to model different variants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2C96E6-A22A-573D-B2B3-96F39B077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" y="1"/>
            <a:ext cx="2002536" cy="6254075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9CFD99D-C287-09B8-CAE0-67153F19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3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2558F0-F48B-C751-E8C4-04F58D8C12BB}"/>
              </a:ext>
            </a:extLst>
          </p:cNvPr>
          <p:cNvSpPr txBox="1"/>
          <p:nvPr/>
        </p:nvSpPr>
        <p:spPr>
          <a:xfrm>
            <a:off x="316523" y="155204"/>
            <a:ext cx="11192607" cy="6366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b="1" dirty="0"/>
              <a:t>How Measles Virus Enters and Replicates in the Human Body</a:t>
            </a:r>
          </a:p>
          <a:p>
            <a:pPr>
              <a:lnSpc>
                <a:spcPct val="114000"/>
              </a:lnSpc>
            </a:pPr>
            <a:r>
              <a:rPr lang="en-US" sz="1400" b="1" dirty="0"/>
              <a:t>Entry into the Host: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Route</a:t>
            </a:r>
            <a:r>
              <a:rPr lang="en-US" sz="1400" dirty="0"/>
              <a:t>: Inhalation of infectious droplets or aerosol particles.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Primary site of entry</a:t>
            </a:r>
            <a:r>
              <a:rPr lang="en-US" sz="1400" dirty="0"/>
              <a:t>: </a:t>
            </a:r>
            <a:r>
              <a:rPr lang="en-US" sz="1400" b="1" dirty="0"/>
              <a:t>Upper respiratory tract</a:t>
            </a:r>
            <a:r>
              <a:rPr lang="en-US" sz="1400" dirty="0"/>
              <a:t> (nasopharynx, conjunctiva).</a:t>
            </a:r>
            <a:br>
              <a:rPr lang="en-US" sz="1400" dirty="0"/>
            </a:br>
            <a:endParaRPr lang="en-US" sz="1400" dirty="0"/>
          </a:p>
          <a:p>
            <a:pPr>
              <a:lnSpc>
                <a:spcPct val="114000"/>
              </a:lnSpc>
            </a:pPr>
            <a:r>
              <a:rPr lang="en-US" sz="1400" b="1" dirty="0"/>
              <a:t>Initial Infection and Replication: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Alveolar macrophages</a:t>
            </a:r>
            <a:r>
              <a:rPr lang="en-US" sz="1400" dirty="0"/>
              <a:t> and </a:t>
            </a:r>
            <a:r>
              <a:rPr lang="en-US" sz="1400" b="1" dirty="0"/>
              <a:t>dendritic cells</a:t>
            </a:r>
            <a:r>
              <a:rPr lang="en-US" sz="1400" dirty="0"/>
              <a:t> in the respiratory epithelium.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Replication begins</a:t>
            </a:r>
            <a:r>
              <a:rPr lang="en-US" sz="1400" dirty="0"/>
              <a:t> in these immune cells in the respiratory mucosa.</a:t>
            </a:r>
          </a:p>
          <a:p>
            <a:pPr>
              <a:lnSpc>
                <a:spcPct val="114000"/>
              </a:lnSpc>
            </a:pPr>
            <a:endParaRPr lang="en-US" sz="1400" b="1" dirty="0"/>
          </a:p>
          <a:p>
            <a:pPr>
              <a:lnSpc>
                <a:spcPct val="114000"/>
              </a:lnSpc>
            </a:pPr>
            <a:r>
              <a:rPr lang="en-US" sz="1400" b="1" dirty="0"/>
              <a:t>Spread to Lymphoid Tissue: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Infected dendritic cells and macrophages </a:t>
            </a:r>
            <a:r>
              <a:rPr lang="en-US" sz="1400" b="1" dirty="0"/>
              <a:t>migrate to regional lymph nodes</a:t>
            </a:r>
            <a:r>
              <a:rPr lang="en-US" sz="1400" dirty="0"/>
              <a:t>.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Measles virus </a:t>
            </a:r>
            <a:r>
              <a:rPr lang="en-US" sz="1400" b="1" dirty="0"/>
              <a:t>amplifies in lymphoid tissues</a:t>
            </a:r>
            <a:r>
              <a:rPr lang="en-US" sz="1400" dirty="0"/>
              <a:t>, infecting B and T lymphocytes that also express CD150.</a:t>
            </a:r>
          </a:p>
          <a:p>
            <a:pPr>
              <a:lnSpc>
                <a:spcPct val="114000"/>
              </a:lnSpc>
            </a:pPr>
            <a:endParaRPr lang="en-US" sz="1400" b="1" dirty="0"/>
          </a:p>
          <a:p>
            <a:pPr>
              <a:lnSpc>
                <a:spcPct val="114000"/>
              </a:lnSpc>
            </a:pPr>
            <a:r>
              <a:rPr lang="en-US" sz="1400" b="1" dirty="0"/>
              <a:t>Viremia (Systemic Spread):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 Virus enters bloodstream in </a:t>
            </a:r>
            <a:r>
              <a:rPr lang="en-US" sz="1400" b="1" dirty="0"/>
              <a:t>infected lymphocytes</a:t>
            </a:r>
            <a:r>
              <a:rPr lang="en-US" sz="1400" dirty="0"/>
              <a:t>, causing </a:t>
            </a:r>
            <a:r>
              <a:rPr lang="en-US" sz="1400" b="1" dirty="0"/>
              <a:t>primary viremia</a:t>
            </a:r>
            <a:r>
              <a:rPr lang="en-US" sz="1400" dirty="0"/>
              <a:t> (3–5 days after exposure).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Dissemination to </a:t>
            </a:r>
            <a:r>
              <a:rPr lang="en-US" sz="1400" b="1" dirty="0"/>
              <a:t>skin, liver, kidney, conjunctiva, and CNS</a:t>
            </a:r>
            <a:r>
              <a:rPr lang="en-US" sz="1400" dirty="0"/>
              <a:t>.</a:t>
            </a:r>
          </a:p>
          <a:p>
            <a:pPr>
              <a:lnSpc>
                <a:spcPct val="114000"/>
              </a:lnSpc>
            </a:pPr>
            <a:endParaRPr lang="en-US" sz="1400" b="1" dirty="0"/>
          </a:p>
          <a:p>
            <a:pPr>
              <a:lnSpc>
                <a:spcPct val="114000"/>
              </a:lnSpc>
            </a:pPr>
            <a:r>
              <a:rPr lang="en-US" sz="1400" b="1" dirty="0"/>
              <a:t>Secondary Targeting of Epithelial Cells: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Virus spreads to </a:t>
            </a:r>
            <a:r>
              <a:rPr lang="en-US" sz="1400" b="1" dirty="0"/>
              <a:t>epithelial cells</a:t>
            </a:r>
            <a:r>
              <a:rPr lang="en-US" sz="1400" dirty="0"/>
              <a:t> via the receptor </a:t>
            </a:r>
            <a:r>
              <a:rPr lang="en-US" sz="1400" b="1" dirty="0"/>
              <a:t>Nectin-4</a:t>
            </a:r>
            <a:r>
              <a:rPr lang="en-US" sz="1400" dirty="0"/>
              <a:t> (PVRL4), which is highly expressed in: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Tracheal and bronchial epithelium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Conjunctiva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Skin</a:t>
            </a:r>
          </a:p>
          <a:p>
            <a:r>
              <a:rPr lang="en-US" sz="1400" b="1" dirty="0"/>
              <a:t>Resolution and Immunity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 robust immune response clears the virus.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Lifelong immunity through neutralizing antibodies, memory B and T cells</a:t>
            </a:r>
          </a:p>
        </p:txBody>
      </p:sp>
      <p:pic>
        <p:nvPicPr>
          <p:cNvPr id="8194" name="Picture 2" descr="Conjunctiva: Anatomy, Function &amp; Common Conditions">
            <a:extLst>
              <a:ext uri="{FF2B5EF4-FFF2-40B4-BE49-F238E27FC236}">
                <a16:creationId xmlns:a16="http://schemas.microsoft.com/office/drawing/2014/main" id="{D1DAFF4F-7C9F-3D64-B16A-0EC34E03A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4302" y="2018715"/>
            <a:ext cx="2261175" cy="252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efinition of nasopharynx - NCI Dictionary of Cancer Terms - NCI">
            <a:extLst>
              <a:ext uri="{FF2B5EF4-FFF2-40B4-BE49-F238E27FC236}">
                <a16:creationId xmlns:a16="http://schemas.microsoft.com/office/drawing/2014/main" id="{995E029C-DADC-3EDA-422A-EE9A11357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7238" y="0"/>
            <a:ext cx="2784543" cy="222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D912F-9E30-719E-87E5-5B366B08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1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9427BB-05EC-B741-E8DE-88D3C0618845}"/>
              </a:ext>
            </a:extLst>
          </p:cNvPr>
          <p:cNvSpPr txBox="1"/>
          <p:nvPr/>
        </p:nvSpPr>
        <p:spPr>
          <a:xfrm>
            <a:off x="68094" y="312327"/>
            <a:ext cx="12315217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Entry into the Host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Route</a:t>
            </a:r>
            <a:r>
              <a:rPr lang="en-US" sz="1400" dirty="0"/>
              <a:t>: Inhalation of respiratory droplets, aerosols, or contact with contaminated surfaces + mucosal contact (nose, eyes, mouth).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Primary site of entry</a:t>
            </a:r>
            <a:r>
              <a:rPr lang="en-US" sz="1400" dirty="0"/>
              <a:t>: </a:t>
            </a:r>
            <a:r>
              <a:rPr lang="en-US" sz="1400" b="1" dirty="0"/>
              <a:t>Upper respiratory tract</a:t>
            </a:r>
            <a:r>
              <a:rPr lang="en-US" sz="1400" dirty="0"/>
              <a:t> — especially the </a:t>
            </a:r>
            <a:r>
              <a:rPr lang="en-US" sz="1400" b="1" dirty="0"/>
              <a:t>nasal epithelium</a:t>
            </a:r>
            <a:r>
              <a:rPr lang="en-US" sz="1400" dirty="0"/>
              <a:t>.</a:t>
            </a:r>
          </a:p>
          <a:p>
            <a:endParaRPr lang="en-US" sz="1400" b="1" dirty="0"/>
          </a:p>
          <a:p>
            <a:r>
              <a:rPr lang="en-US" sz="1400" b="1" dirty="0"/>
              <a:t>Attachment to Host Cells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SARS-CoV-2 </a:t>
            </a:r>
            <a:r>
              <a:rPr lang="en-US" sz="1400" b="1" dirty="0"/>
              <a:t>spike (S) protein</a:t>
            </a:r>
            <a:r>
              <a:rPr lang="en-US" sz="1400" dirty="0"/>
              <a:t> binds to </a:t>
            </a:r>
            <a:r>
              <a:rPr lang="en-US" sz="1400" b="1" dirty="0"/>
              <a:t>ACE2 (Angiotensin-Converting Enzyme 2)</a:t>
            </a:r>
            <a:r>
              <a:rPr lang="en-US" sz="1400" dirty="0"/>
              <a:t> receptor on host cells.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ACE2 is </a:t>
            </a:r>
            <a:r>
              <a:rPr lang="en-US" sz="1400" b="1" dirty="0"/>
              <a:t>highly expressed</a:t>
            </a:r>
            <a:r>
              <a:rPr lang="en-US" sz="1400" dirty="0"/>
              <a:t> in: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Nasal epithelium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Upper and lower airway epithelial cells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Alveolar epithelial cells (type II pneumocytes)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Gastrointestinal tract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Endothelial cells, kidneys, heart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b="1" dirty="0"/>
              <a:t>Local Spread in Respiratory Tract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Virus spreads </a:t>
            </a:r>
            <a:r>
              <a:rPr lang="en-US" sz="1400" b="1" dirty="0"/>
              <a:t>cell-to-cell</a:t>
            </a:r>
            <a:r>
              <a:rPr lang="en-US" sz="1400" dirty="0"/>
              <a:t> and throughout the respiratory epithelium.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Damages epithelial barriers → leads to </a:t>
            </a:r>
            <a:r>
              <a:rPr lang="en-US" sz="1400" b="1" dirty="0"/>
              <a:t>inflammation, loss of cilia</a:t>
            </a:r>
            <a:r>
              <a:rPr lang="en-US" sz="1400" dirty="0"/>
              <a:t>, and impaired mucociliary clearance.</a:t>
            </a:r>
            <a:br>
              <a:rPr lang="en-US" sz="1400" dirty="0"/>
            </a:br>
            <a:endParaRPr lang="en-US" sz="1400" dirty="0"/>
          </a:p>
          <a:p>
            <a:r>
              <a:rPr lang="en-US" sz="1400" b="1" dirty="0"/>
              <a:t>Systemic Spread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Viremia</a:t>
            </a:r>
            <a:r>
              <a:rPr lang="en-US" sz="1400" dirty="0"/>
              <a:t> (virus in the blood) is less common and often transient.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Virus can affect multiple organ systems: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/>
              <a:t>Lungs</a:t>
            </a:r>
            <a:r>
              <a:rPr lang="en-US" sz="1400" dirty="0"/>
              <a:t>: primary site of pathology (viral pneumonia, ARDS)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/>
              <a:t>Heart</a:t>
            </a:r>
            <a:r>
              <a:rPr lang="en-US" sz="1400" dirty="0"/>
              <a:t>: myocarditis, endothelial dysfunction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/>
              <a:t>Kidneys</a:t>
            </a:r>
            <a:r>
              <a:rPr lang="en-US" sz="1400" dirty="0"/>
              <a:t>, </a:t>
            </a:r>
            <a:r>
              <a:rPr lang="en-US" sz="1400" b="1" dirty="0"/>
              <a:t>gut</a:t>
            </a:r>
            <a:r>
              <a:rPr lang="en-US" sz="1400" dirty="0"/>
              <a:t>, </a:t>
            </a:r>
            <a:r>
              <a:rPr lang="en-US" sz="1400" b="1" dirty="0"/>
              <a:t>nervous system</a:t>
            </a:r>
            <a:r>
              <a:rPr lang="en-US" sz="1400" dirty="0"/>
              <a:t>: via ACE2-expressing cells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Immune dysregulation</a:t>
            </a:r>
            <a:r>
              <a:rPr lang="en-US" sz="1400" dirty="0"/>
              <a:t> and </a:t>
            </a:r>
            <a:r>
              <a:rPr lang="en-US" sz="1400" b="1" dirty="0"/>
              <a:t>cytokine storm</a:t>
            </a:r>
            <a:r>
              <a:rPr lang="en-US" sz="1400" dirty="0"/>
              <a:t> drive systemic symptoms and complications.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46B4525-DF4D-04D7-7C6E-CE546607D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0419" y="1697680"/>
            <a:ext cx="3270658" cy="182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lveolar type 2 progenitor cells for lung injury repair | Cell Death  Discovery">
            <a:extLst>
              <a:ext uri="{FF2B5EF4-FFF2-40B4-BE49-F238E27FC236}">
                <a16:creationId xmlns:a16="http://schemas.microsoft.com/office/drawing/2014/main" id="{CD45E42A-D374-F356-CA7E-B6AFC1579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3851" y="3429000"/>
            <a:ext cx="2923794" cy="290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434B1-C206-8650-BA3F-205F8659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5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8040D-B302-4A60-2DA0-2A2B13579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8FE5AFF-E104-F245-6D3D-E0EFDA147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21" y="972159"/>
            <a:ext cx="8688221" cy="35494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848456-BCE1-EE24-0982-F6EBDD650D51}"/>
              </a:ext>
            </a:extLst>
          </p:cNvPr>
          <p:cNvSpPr txBox="1"/>
          <p:nvPr/>
        </p:nvSpPr>
        <p:spPr>
          <a:xfrm>
            <a:off x="464321" y="50800"/>
            <a:ext cx="7493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Viral load in blood associated with severe disease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9CFDF8-7977-1992-8BF5-1E0601789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32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20D03-6B8E-A554-1D90-8204BD9C1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8DCA07-2FD2-C8DB-84A2-D6A465FDD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3" y="-125260"/>
            <a:ext cx="7772400" cy="6739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3A298D-2E52-B804-871F-2A66A8109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091" y="244141"/>
            <a:ext cx="6427834" cy="1387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18CC36-8621-8F7D-52D9-BDF72FDAC93B}"/>
              </a:ext>
            </a:extLst>
          </p:cNvPr>
          <p:cNvSpPr txBox="1"/>
          <p:nvPr/>
        </p:nvSpPr>
        <p:spPr>
          <a:xfrm>
            <a:off x="5315010" y="2170156"/>
            <a:ext cx="6777487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COVID-19: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Several vaccines have to be modelled </a:t>
            </a:r>
            <a:r>
              <a:rPr lang="en-US" sz="1400" dirty="0"/>
              <a:t>(particular during the initial rollout)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/>
              <a:t>Susceptibles</a:t>
            </a:r>
            <a:r>
              <a:rPr lang="en-US" sz="1400" b="1" dirty="0"/>
              <a:t> can be: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Non-vaccinable (antivaxxers,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Waiting to get vaccinated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Vaccinated but immune outcome is pending </a:t>
            </a:r>
            <a:br>
              <a:rPr lang="en-US" sz="1400" dirty="0"/>
            </a:br>
            <a:r>
              <a:rPr lang="en-US" sz="1400" dirty="0"/>
              <a:t>(e.g. initial Astra-Zeneca vaccination schedule long time horizon for predictions)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Partially immunized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Same stratification for all phases of the 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r>
              <a:rPr lang="en-US" sz="1400" b="1" dirty="0">
                <a:solidFill>
                  <a:schemeClr val="accent2"/>
                </a:solidFill>
              </a:rPr>
              <a:t>Measles: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Modelling one vaccine is sufficient</a:t>
            </a:r>
            <a:br>
              <a:rPr lang="en-US" sz="1400" dirty="0"/>
            </a:br>
            <a:endParaRPr lang="en-US" sz="1400" dirty="0"/>
          </a:p>
          <a:p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A6B5D0-BD82-3FD2-4DA2-4EF113FAA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" y="-12801600"/>
            <a:ext cx="7772400" cy="67391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F19A4F-E281-5ABD-DC1B-9A701EB44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03" y="-125260"/>
            <a:ext cx="7772400" cy="67391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4D33E9-96C1-E71F-4D8A-5A14803B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6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0F13E-9332-46F7-A312-B89F69552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3" y="16612"/>
            <a:ext cx="7772400" cy="6739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50E77B-967B-C49E-86C8-E7BBCEC61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800" y="228444"/>
            <a:ext cx="3426858" cy="7396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A94F34-9DE1-465A-73AA-E639ECBE32B2}"/>
              </a:ext>
            </a:extLst>
          </p:cNvPr>
          <p:cNvSpPr txBox="1"/>
          <p:nvPr/>
        </p:nvSpPr>
        <p:spPr>
          <a:xfrm>
            <a:off x="7948144" y="2336357"/>
            <a:ext cx="407484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COVID-19 with onset of Omicron necessary to model: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Booster vaccines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Immune waning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b="1" dirty="0">
                <a:solidFill>
                  <a:schemeClr val="accent2"/>
                </a:solidFill>
              </a:rPr>
              <a:t>Measles no need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Booster vaccines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Immune waning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Reinfection</a:t>
            </a:r>
          </a:p>
          <a:p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3C3C40-D23F-16AD-BB67-672576863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" y="-12801600"/>
            <a:ext cx="7772400" cy="67391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5B05AC-C500-20F8-194F-E67CC3598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87" y="18472"/>
            <a:ext cx="7772400" cy="67391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A85CAA-F5CA-B986-C337-66E94B63AA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6800" y="229867"/>
            <a:ext cx="4682431" cy="1363711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EB32CB5-4FF0-8626-8322-E52AF18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1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odellsimulation: Kommende Maßnahmen entscheiden über Hunderttausende  Menschenleben | MDR.DE">
            <a:extLst>
              <a:ext uri="{FF2B5EF4-FFF2-40B4-BE49-F238E27FC236}">
                <a16:creationId xmlns:a16="http://schemas.microsoft.com/office/drawing/2014/main" id="{0CA5187C-505E-AAA6-F747-B17917600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3871" y="555172"/>
            <a:ext cx="8795656" cy="494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891712-0359-8625-D3C2-C32B58164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80881-3FBB-E26C-435A-F2629A204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76744F-57C2-35FF-FB19-87F171740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3" y="-125260"/>
            <a:ext cx="7772400" cy="6739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66339A-A070-4602-D23B-B0EEFBD5B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091" y="244141"/>
            <a:ext cx="6427834" cy="1387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AA4ED6-CCDD-F871-F526-ACF8EDF517CA}"/>
              </a:ext>
            </a:extLst>
          </p:cNvPr>
          <p:cNvSpPr txBox="1"/>
          <p:nvPr/>
        </p:nvSpPr>
        <p:spPr>
          <a:xfrm>
            <a:off x="5315010" y="2170156"/>
            <a:ext cx="677748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00" b="1" dirty="0"/>
          </a:p>
          <a:p>
            <a:r>
              <a:rPr lang="en-US" sz="1400" b="1" dirty="0"/>
              <a:t>Measles: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One variant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One vaccine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immune waning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booster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reinfection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contact reductions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case 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Large part of population is already immunized (high vaccination coverage)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Smaller communities can have low vaccination coverage</a:t>
            </a:r>
            <a:br>
              <a:rPr lang="en-US" sz="1400" dirty="0"/>
            </a:br>
            <a:endParaRPr lang="en-US" sz="1400" dirty="0"/>
          </a:p>
          <a:p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29151E-6F97-0BD0-4429-19FE6B4C9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" y="-12801600"/>
            <a:ext cx="7772400" cy="6739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04AFBA-EC88-2EC4-D938-B543A46A72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375" y="49775"/>
            <a:ext cx="5181925" cy="65559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AB7F8-B0E5-A0AD-45AB-8D383E24A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2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F2A337-DFEF-C146-63A6-09DBB5A58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5372C-9BBF-6D47-7459-EA0B405DF058}"/>
              </a:ext>
            </a:extLst>
          </p:cNvPr>
          <p:cNvSpPr txBox="1"/>
          <p:nvPr/>
        </p:nvSpPr>
        <p:spPr>
          <a:xfrm>
            <a:off x="595865" y="307427"/>
            <a:ext cx="67774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00" b="1" dirty="0"/>
          </a:p>
          <a:p>
            <a:r>
              <a:rPr lang="en-US" sz="1400" b="1" dirty="0"/>
              <a:t>Hypothetical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Mimic small community with low vaccination coverage in California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Small community surrounded by large community with higher vaccination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</a:t>
            </a:r>
            <a:r>
              <a:rPr lang="en-US" sz="1400" baseline="-25000" dirty="0"/>
              <a:t>E</a:t>
            </a:r>
            <a:r>
              <a:rPr lang="en-US" sz="1400" dirty="0"/>
              <a:t> around 1, but high R</a:t>
            </a:r>
            <a:r>
              <a:rPr lang="en-US" sz="1400" baseline="-25000" dirty="0"/>
              <a:t>0</a:t>
            </a:r>
            <a:r>
              <a:rPr lang="en-US" sz="1400" dirty="0"/>
              <a:t> (=11) with seasonal fluctuations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Scenario </a:t>
            </a:r>
            <a:r>
              <a:rPr lang="en-US" sz="1400" dirty="0" err="1"/>
              <a:t>cnan</a:t>
            </a:r>
            <a:r>
              <a:rPr lang="en-US" sz="1400" dirty="0"/>
              <a:t> lead to outbreak waves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Infections disproportionally high in young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Infections disproportionally high in unvaccinated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5881FE-ECB8-18B8-4D10-A05817AEB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45" y="2283372"/>
            <a:ext cx="5286705" cy="39650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54301B-66CC-0EF7-7E24-018080335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918" y="2283372"/>
            <a:ext cx="5286704" cy="396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8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58CDD-A610-A827-264C-5CB2DD654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6DF6-524F-A400-B710-048AD765F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84C6D6-361D-5FAF-8F14-D5DB3CF41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Facts about measles and COVID-19</a:t>
            </a:r>
          </a:p>
          <a:p>
            <a:r>
              <a:rPr lang="en-US" dirty="0"/>
              <a:t>Basics of mathematical models for disease spread</a:t>
            </a:r>
          </a:p>
          <a:p>
            <a:r>
              <a:rPr lang="en-US" dirty="0"/>
              <a:t>How difference and similarities of measles and COVID-19 have to be incorporated into models</a:t>
            </a:r>
          </a:p>
          <a:p>
            <a:r>
              <a:rPr lang="en-US" dirty="0"/>
              <a:t>Aspects of the vaccine</a:t>
            </a:r>
          </a:p>
          <a:p>
            <a:endParaRPr lang="en-US" dirty="0"/>
          </a:p>
          <a:p>
            <a:r>
              <a:rPr lang="en-US" b="1" dirty="0"/>
              <a:t>Disclaimer: </a:t>
            </a:r>
          </a:p>
          <a:p>
            <a:r>
              <a:rPr lang="en-US" dirty="0"/>
              <a:t>Some simplifications and inaccuracies had to be made</a:t>
            </a:r>
          </a:p>
          <a:p>
            <a:r>
              <a:rPr lang="en-US" dirty="0"/>
              <a:t>We do not want to talk about pro- or antivaxxers, but what needs to be incorporated into models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C31F7-E51F-E295-5BEB-B09EE7FB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309269-5B00-58C6-B9A2-66B21904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" name="Inhaltsplatzhalter 5" descr="Ein Bild, das draußen, Himmel, Schild, Straße enthält.&#10;&#10;Automatisch generierte Beschreibung">
            <a:extLst>
              <a:ext uri="{FF2B5EF4-FFF2-40B4-BE49-F238E27FC236}">
                <a16:creationId xmlns:a16="http://schemas.microsoft.com/office/drawing/2014/main" id="{1D135BC7-6EE1-60B7-7B5C-261AD8B28F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191" y="2646541"/>
            <a:ext cx="4587090" cy="3247660"/>
          </a:xfrm>
          <a:prstGeom prst="rect">
            <a:avLst/>
          </a:prstGeom>
        </p:spPr>
      </p:pic>
      <p:pic>
        <p:nvPicPr>
          <p:cNvPr id="4" name="Grafik 4" descr="Ein Bild, das Kleidung, Person, Menschliches Gesicht, Text enthält.&#10;&#10;Automatisch generierte Beschreibung">
            <a:extLst>
              <a:ext uri="{FF2B5EF4-FFF2-40B4-BE49-F238E27FC236}">
                <a16:creationId xmlns:a16="http://schemas.microsoft.com/office/drawing/2014/main" id="{676C9E47-457C-A5B4-F0B3-21001F9666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810" y="320847"/>
            <a:ext cx="2325694" cy="2325694"/>
          </a:xfrm>
          <a:prstGeom prst="rect">
            <a:avLst/>
          </a:prstGeom>
        </p:spPr>
      </p:pic>
      <p:pic>
        <p:nvPicPr>
          <p:cNvPr id="6" name="Grafik 12" descr="Ein Bild, das Menschliches Gesicht, Person, Lächeln, Kleidung enthält.&#10;&#10;Automatisch generierte Beschreibung">
            <a:extLst>
              <a:ext uri="{FF2B5EF4-FFF2-40B4-BE49-F238E27FC236}">
                <a16:creationId xmlns:a16="http://schemas.microsoft.com/office/drawing/2014/main" id="{47B9491C-3825-79FC-08C0-CBC02B9FC2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433" y="386417"/>
            <a:ext cx="3541879" cy="2112130"/>
          </a:xfrm>
          <a:prstGeom prst="rect">
            <a:avLst/>
          </a:prstGeom>
        </p:spPr>
      </p:pic>
      <p:pic>
        <p:nvPicPr>
          <p:cNvPr id="7" name="Grafik 14" descr="Ein Bild, das Kleidung, Person, Menschliches Gesicht, Lächeln enthält.&#10;&#10;Automatisch generierte Beschreibung">
            <a:extLst>
              <a:ext uri="{FF2B5EF4-FFF2-40B4-BE49-F238E27FC236}">
                <a16:creationId xmlns:a16="http://schemas.microsoft.com/office/drawing/2014/main" id="{FCEFAF7D-ED7C-2596-30EA-B06B836901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586" y="3149610"/>
            <a:ext cx="3397918" cy="21236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E49202-2EE9-4EC7-C2DF-B7A0EC188A70}"/>
              </a:ext>
            </a:extLst>
          </p:cNvPr>
          <p:cNvSpPr txBox="1"/>
          <p:nvPr/>
        </p:nvSpPr>
        <p:spPr>
          <a:xfrm>
            <a:off x="368886" y="522882"/>
            <a:ext cx="6096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/>
              <a:t>Christian </a:t>
            </a:r>
            <a:r>
              <a:rPr lang="de-DE" sz="1800" dirty="0" err="1"/>
              <a:t>Tsoungui</a:t>
            </a:r>
            <a:r>
              <a:rPr lang="de-DE" sz="1800" dirty="0"/>
              <a:t> Obama, </a:t>
            </a:r>
            <a:r>
              <a:rPr lang="de-DE" sz="1800" dirty="0" err="1"/>
              <a:t>MSc</a:t>
            </a:r>
            <a:endParaRPr lang="de-DE" sz="1800" dirty="0"/>
          </a:p>
          <a:p>
            <a:r>
              <a:rPr lang="de-DE" sz="1800" dirty="0"/>
              <a:t>Kristina Helle, PhD</a:t>
            </a:r>
          </a:p>
          <a:p>
            <a:r>
              <a:rPr lang="de-DE" sz="1800" dirty="0"/>
              <a:t>Richard Vogel, </a:t>
            </a:r>
            <a:r>
              <a:rPr lang="de-DE" sz="1800" dirty="0" err="1"/>
              <a:t>MSc</a:t>
            </a:r>
            <a:r>
              <a:rPr lang="de-DE" sz="1800" dirty="0"/>
              <a:t> </a:t>
            </a:r>
          </a:p>
          <a:p>
            <a:r>
              <a:rPr lang="de-DE" sz="1800" dirty="0" err="1"/>
              <a:t>Meraj</a:t>
            </a:r>
            <a:r>
              <a:rPr lang="de-DE" sz="1800" dirty="0"/>
              <a:t> Hashemi, </a:t>
            </a:r>
            <a:r>
              <a:rPr lang="de-DE" sz="1800" dirty="0" err="1"/>
              <a:t>MSc</a:t>
            </a:r>
            <a:endParaRPr lang="de-DE" sz="1800" dirty="0"/>
          </a:p>
          <a:p>
            <a:r>
              <a:rPr lang="de-DE" sz="1800" dirty="0" err="1"/>
              <a:t>Nessma</a:t>
            </a:r>
            <a:r>
              <a:rPr lang="de-DE" sz="1800" dirty="0"/>
              <a:t> Adil Yousif, </a:t>
            </a:r>
            <a:r>
              <a:rPr lang="de-DE" sz="1800" dirty="0" err="1"/>
              <a:t>MSc</a:t>
            </a:r>
            <a:endParaRPr lang="de-DE" sz="1800" dirty="0"/>
          </a:p>
          <a:p>
            <a:r>
              <a:rPr lang="de-DE" sz="1800" dirty="0" err="1"/>
              <a:t>Loyce</a:t>
            </a:r>
            <a:r>
              <a:rPr lang="de-DE" sz="1800" dirty="0"/>
              <a:t> </a:t>
            </a:r>
            <a:r>
              <a:rPr lang="de-DE" sz="1800" dirty="0" err="1"/>
              <a:t>Kayanula</a:t>
            </a:r>
            <a:r>
              <a:rPr lang="de-DE" sz="1800" dirty="0"/>
              <a:t>, </a:t>
            </a:r>
            <a:r>
              <a:rPr lang="de-DE" sz="1800" dirty="0" err="1"/>
              <a:t>MSc</a:t>
            </a:r>
            <a:endParaRPr lang="de-DE" sz="1800" dirty="0"/>
          </a:p>
          <a:p>
            <a:r>
              <a:rPr lang="de-DE" sz="1800" dirty="0"/>
              <a:t>Arlinda Sadiku, </a:t>
            </a:r>
            <a:r>
              <a:rPr lang="de-DE" sz="1800" dirty="0" err="1"/>
              <a:t>MSc</a:t>
            </a:r>
            <a:endParaRPr lang="de-DE" sz="1800" dirty="0"/>
          </a:p>
          <a:p>
            <a:r>
              <a:rPr lang="de-DE" sz="1800" dirty="0" err="1"/>
              <a:t>Geroge</a:t>
            </a:r>
            <a:r>
              <a:rPr lang="de-DE" sz="1800" dirty="0"/>
              <a:t> </a:t>
            </a:r>
            <a:r>
              <a:rPr lang="de-DE" sz="1800" dirty="0" err="1"/>
              <a:t>Kamage</a:t>
            </a:r>
            <a:r>
              <a:rPr lang="de-DE" sz="1800" dirty="0"/>
              <a:t>, </a:t>
            </a:r>
            <a:r>
              <a:rPr lang="de-DE" sz="1800" dirty="0" err="1"/>
              <a:t>MSc</a:t>
            </a:r>
            <a:endParaRPr lang="de-DE" sz="1800" dirty="0"/>
          </a:p>
          <a:p>
            <a:r>
              <a:rPr lang="de-DE" sz="1800" dirty="0"/>
              <a:t>Aliou </a:t>
            </a:r>
            <a:r>
              <a:rPr lang="de-DE" sz="1800" dirty="0" err="1"/>
              <a:t>Bouba</a:t>
            </a:r>
            <a:r>
              <a:rPr lang="de-DE" sz="1800" dirty="0"/>
              <a:t>, </a:t>
            </a:r>
            <a:r>
              <a:rPr lang="de-DE" sz="1800" dirty="0" err="1"/>
              <a:t>MSc</a:t>
            </a:r>
            <a:endParaRPr lang="de-DE" sz="1800" dirty="0"/>
          </a:p>
          <a:p>
            <a:r>
              <a:rPr lang="de-DE" sz="1800" dirty="0" err="1"/>
              <a:t>Iyanda</a:t>
            </a:r>
            <a:r>
              <a:rPr lang="de-DE" sz="1800" dirty="0"/>
              <a:t> </a:t>
            </a:r>
            <a:r>
              <a:rPr lang="de-DE" sz="1800" dirty="0" err="1"/>
              <a:t>Sulyman</a:t>
            </a:r>
            <a:endParaRPr lang="de-DE" sz="1800" dirty="0"/>
          </a:p>
          <a:p>
            <a:r>
              <a:rPr lang="de-DE" sz="1800" dirty="0"/>
              <a:t>Pierre </a:t>
            </a:r>
            <a:r>
              <a:rPr lang="de-DE" sz="1800" dirty="0" err="1"/>
              <a:t>Ngougoue</a:t>
            </a:r>
            <a:r>
              <a:rPr lang="de-DE" sz="1800" dirty="0"/>
              <a:t> </a:t>
            </a:r>
            <a:r>
              <a:rPr lang="de-DE" sz="1800" dirty="0" err="1"/>
              <a:t>Ngougoue</a:t>
            </a:r>
            <a:r>
              <a:rPr lang="de-DE" sz="1800" dirty="0"/>
              <a:t>, </a:t>
            </a:r>
            <a:r>
              <a:rPr lang="de-DE" sz="1800" dirty="0" err="1"/>
              <a:t>MSc</a:t>
            </a:r>
            <a:endParaRPr lang="de-DE" sz="1800" dirty="0"/>
          </a:p>
          <a:p>
            <a:r>
              <a:rPr lang="de-DE" sz="1800" dirty="0"/>
              <a:t>Frank </a:t>
            </a:r>
            <a:r>
              <a:rPr lang="de-DE" sz="1800" dirty="0" err="1"/>
              <a:t>Ngaha</a:t>
            </a:r>
            <a:r>
              <a:rPr lang="de-DE" sz="1800" dirty="0"/>
              <a:t>, </a:t>
            </a:r>
            <a:r>
              <a:rPr lang="de-DE" sz="1800" dirty="0" err="1"/>
              <a:t>MSc</a:t>
            </a:r>
            <a:endParaRPr lang="de-DE" sz="1800" dirty="0"/>
          </a:p>
          <a:p>
            <a:r>
              <a:rPr lang="de-DE" sz="1800" dirty="0"/>
              <a:t>Patience </a:t>
            </a:r>
            <a:r>
              <a:rPr lang="de-DE" sz="1800" dirty="0" err="1"/>
              <a:t>Illyia</a:t>
            </a:r>
            <a:r>
              <a:rPr lang="de-DE" sz="1800" dirty="0"/>
              <a:t>, </a:t>
            </a:r>
            <a:r>
              <a:rPr lang="de-DE" sz="1800" dirty="0" err="1"/>
              <a:t>MSc</a:t>
            </a:r>
            <a:endParaRPr lang="de-DE" sz="1800" dirty="0"/>
          </a:p>
          <a:p>
            <a:r>
              <a:rPr lang="de-DE" sz="1800" dirty="0"/>
              <a:t>Loli </a:t>
            </a:r>
            <a:r>
              <a:rPr lang="de-DE" sz="1800" dirty="0" err="1"/>
              <a:t>Alawam</a:t>
            </a:r>
            <a:r>
              <a:rPr lang="de-DE" sz="1800" dirty="0"/>
              <a:t>, </a:t>
            </a:r>
            <a:r>
              <a:rPr lang="de-DE" sz="1800" dirty="0" err="1"/>
              <a:t>MSc</a:t>
            </a:r>
            <a:endParaRPr lang="de-DE" sz="1800" dirty="0"/>
          </a:p>
          <a:p>
            <a:r>
              <a:rPr lang="de-DE" sz="1800" dirty="0" err="1"/>
              <a:t>Toheeb</a:t>
            </a:r>
            <a:r>
              <a:rPr lang="de-DE" sz="1800" dirty="0"/>
              <a:t> Ibrahim, </a:t>
            </a:r>
            <a:r>
              <a:rPr lang="de-DE" sz="1800" dirty="0" err="1"/>
              <a:t>MSc</a:t>
            </a:r>
            <a:endParaRPr lang="de-DE" sz="1800" dirty="0"/>
          </a:p>
          <a:p>
            <a:r>
              <a:rPr lang="de-DE" sz="1800" dirty="0" err="1"/>
              <a:t>Grima</a:t>
            </a:r>
            <a:r>
              <a:rPr lang="de-DE" sz="1800" dirty="0"/>
              <a:t> </a:t>
            </a:r>
            <a:r>
              <a:rPr lang="de-DE" sz="1800" dirty="0" err="1"/>
              <a:t>Zelleke</a:t>
            </a:r>
            <a:r>
              <a:rPr lang="de-DE" sz="1800" dirty="0"/>
              <a:t>, </a:t>
            </a:r>
            <a:r>
              <a:rPr lang="de-DE" sz="1800" dirty="0" err="1"/>
              <a:t>MSc</a:t>
            </a:r>
            <a:endParaRPr lang="de-DE" sz="1800" dirty="0"/>
          </a:p>
          <a:p>
            <a:r>
              <a:rPr lang="de-DE" sz="1800" dirty="0" err="1"/>
              <a:t>Jorgon</a:t>
            </a:r>
            <a:r>
              <a:rPr lang="de-DE" sz="1800" dirty="0"/>
              <a:t> </a:t>
            </a:r>
            <a:r>
              <a:rPr lang="de-DE" sz="1800" dirty="0" err="1"/>
              <a:t>Ngucho</a:t>
            </a:r>
            <a:r>
              <a:rPr lang="de-DE" sz="1800" dirty="0"/>
              <a:t>, </a:t>
            </a:r>
            <a:r>
              <a:rPr lang="de-DE" sz="1800" dirty="0" err="1"/>
              <a:t>MSc</a:t>
            </a:r>
            <a:endParaRPr lang="de-DE" sz="1800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Tübingen/</a:t>
            </a:r>
            <a:r>
              <a:rPr lang="de-DE" dirty="0" err="1"/>
              <a:t>Explosys</a:t>
            </a:r>
            <a:r>
              <a:rPr lang="de-DE" dirty="0"/>
              <a:t>/</a:t>
            </a:r>
            <a:r>
              <a:rPr lang="de-DE" dirty="0" err="1"/>
              <a:t>Epimos</a:t>
            </a:r>
            <a:endParaRPr lang="de-DE" dirty="0"/>
          </a:p>
          <a:p>
            <a:r>
              <a:rPr lang="de-DE" dirty="0"/>
              <a:t>Prof. Martin Eichner</a:t>
            </a:r>
          </a:p>
          <a:p>
            <a:r>
              <a:rPr lang="de-DE" dirty="0"/>
              <a:t>Dr. Markus Schwehm</a:t>
            </a:r>
          </a:p>
          <a:p>
            <a:endParaRPr lang="de-DE" sz="1800" dirty="0"/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2763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3BE1075-AA30-BECC-EAE4-3075CE18D7FD}"/>
              </a:ext>
            </a:extLst>
          </p:cNvPr>
          <p:cNvSpPr txBox="1"/>
          <p:nvPr/>
        </p:nvSpPr>
        <p:spPr>
          <a:xfrm>
            <a:off x="871671" y="1230594"/>
            <a:ext cx="4525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COVID-19 in 2020: ~1.8-4.0 million deaths</a:t>
            </a:r>
          </a:p>
          <a:p>
            <a:r>
              <a:rPr lang="en-US" dirty="0"/>
              <a:t>Measles in 1981:	~3.6 million deaths </a:t>
            </a:r>
          </a:p>
          <a:p>
            <a:endParaRPr lang="en-US" dirty="0"/>
          </a:p>
          <a:p>
            <a:r>
              <a:rPr lang="en-US" dirty="0"/>
              <a:t>What is more concerning?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E2F05-AC2C-6C86-FEA0-7F75AE2E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44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0">
            <a:extLst>
              <a:ext uri="{FF2B5EF4-FFF2-40B4-BE49-F238E27FC236}">
                <a16:creationId xmlns:a16="http://schemas.microsoft.com/office/drawing/2014/main" id="{FD76D513-8770-EB67-ACFD-7C01AAF900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51443">
            <a:off x="3575028" y="1046993"/>
            <a:ext cx="2334546" cy="41503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374C5F-9538-8789-ACC1-59149230E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5" y="452486"/>
            <a:ext cx="529936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06D597-165B-EB40-9040-B2EAB6B38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099" y="238027"/>
            <a:ext cx="4732256" cy="29576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5DE298-153E-F30F-85FD-23E4E9850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829" y="3301194"/>
            <a:ext cx="4898796" cy="3061748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0527EE3-57E0-E4B3-4337-C23B7AB0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8BC67-9DE4-FB6A-C8A1-76A4D120B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8BA0-AD78-16B2-E4C4-65C5C72FA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05" y="538619"/>
            <a:ext cx="10058400" cy="747804"/>
          </a:xfrm>
        </p:spPr>
        <p:txBody>
          <a:bodyPr/>
          <a:lstStyle/>
          <a:p>
            <a:r>
              <a:rPr lang="en-US" dirty="0"/>
              <a:t>1981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635BDE7-C61D-8C8E-DF9A-D4B6B17F40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219278"/>
              </p:ext>
            </p:extLst>
          </p:nvPr>
        </p:nvGraphicFramePr>
        <p:xfrm>
          <a:off x="654205" y="1286423"/>
          <a:ext cx="10794380" cy="4426992"/>
        </p:xfrm>
        <a:graphic>
          <a:graphicData uri="http://schemas.openxmlformats.org/drawingml/2006/table">
            <a:tbl>
              <a:tblPr/>
              <a:tblGrid>
                <a:gridCol w="2698595">
                  <a:extLst>
                    <a:ext uri="{9D8B030D-6E8A-4147-A177-3AD203B41FA5}">
                      <a16:colId xmlns:a16="http://schemas.microsoft.com/office/drawing/2014/main" val="1247798358"/>
                    </a:ext>
                  </a:extLst>
                </a:gridCol>
                <a:gridCol w="2698595">
                  <a:extLst>
                    <a:ext uri="{9D8B030D-6E8A-4147-A177-3AD203B41FA5}">
                      <a16:colId xmlns:a16="http://schemas.microsoft.com/office/drawing/2014/main" val="2116514879"/>
                    </a:ext>
                  </a:extLst>
                </a:gridCol>
                <a:gridCol w="2520037">
                  <a:extLst>
                    <a:ext uri="{9D8B030D-6E8A-4147-A177-3AD203B41FA5}">
                      <a16:colId xmlns:a16="http://schemas.microsoft.com/office/drawing/2014/main" val="1644877340"/>
                    </a:ext>
                  </a:extLst>
                </a:gridCol>
                <a:gridCol w="2877153">
                  <a:extLst>
                    <a:ext uri="{9D8B030D-6E8A-4147-A177-3AD203B41FA5}">
                      <a16:colId xmlns:a16="http://schemas.microsoft.com/office/drawing/2014/main" val="2558484068"/>
                    </a:ext>
                  </a:extLst>
                </a:gridCol>
              </a:tblGrid>
              <a:tr h="36313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Disease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Estimated Infections (1981)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Estimated Deaths (1981)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02688"/>
                  </a:ext>
                </a:extLst>
              </a:tr>
              <a:tr h="98975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Measles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~50–100 million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~2.6 million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Mostly children; deaths due to complications (pneumonia, encephalitis, malnutrition)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051362"/>
                  </a:ext>
                </a:extLst>
              </a:tr>
              <a:tr h="519785">
                <a:tc>
                  <a:txBody>
                    <a:bodyPr/>
                    <a:lstStyle/>
                    <a:p>
                      <a:r>
                        <a:rPr lang="en-US" sz="1400" b="1" dirty="0"/>
                        <a:t>Tuberculosis</a:t>
                      </a:r>
                      <a:endParaRPr lang="en-US" sz="1400" dirty="0"/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~10 million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~2–3 million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Mostly adults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739340"/>
                  </a:ext>
                </a:extLst>
              </a:tr>
              <a:tr h="363130">
                <a:tc>
                  <a:txBody>
                    <a:bodyPr/>
                    <a:lstStyle/>
                    <a:p>
                      <a:r>
                        <a:rPr lang="en-US" sz="1400" b="1" dirty="0"/>
                        <a:t>Malaria</a:t>
                      </a:r>
                      <a:endParaRPr lang="en-US" sz="1400" dirty="0"/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~200–300 million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~1–2 million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Primarily children in sub-Saharan Africa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761212"/>
                  </a:ext>
                </a:extLst>
              </a:tr>
              <a:tr h="519785">
                <a:tc>
                  <a:txBody>
                    <a:bodyPr/>
                    <a:lstStyle/>
                    <a:p>
                      <a:r>
                        <a:rPr lang="en-US" sz="1400" b="1" dirty="0"/>
                        <a:t>Dengue</a:t>
                      </a:r>
                      <a:endParaRPr lang="en-US" sz="1400" dirty="0"/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~10–30 million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~10,000–20,000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Underreported; deaths from severe dengue (DHF/DSS)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44365"/>
                  </a:ext>
                </a:extLst>
              </a:tr>
              <a:tr h="519785">
                <a:tc>
                  <a:txBody>
                    <a:bodyPr/>
                    <a:lstStyle/>
                    <a:p>
                      <a:r>
                        <a:rPr lang="en-US" sz="1400" b="1"/>
                        <a:t>Diarrheal diseases</a:t>
                      </a:r>
                      <a:endParaRPr lang="en-US" sz="1400"/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&gt;1 billion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~3–5 million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Mostly children; often caused by rotavirus, E. coli, cholera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440290"/>
                  </a:ext>
                </a:extLst>
              </a:tr>
              <a:tr h="519785">
                <a:tc>
                  <a:txBody>
                    <a:bodyPr/>
                    <a:lstStyle/>
                    <a:p>
                      <a:r>
                        <a:rPr lang="en-US" sz="1400" b="1"/>
                        <a:t>Acute respiratory infections (e.g., pneumonia)</a:t>
                      </a:r>
                      <a:endParaRPr lang="en-US" sz="1400"/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Hundreds of millions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~4 million+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Leading cause of child mortality globally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519289"/>
                  </a:ext>
                </a:extLst>
              </a:tr>
              <a:tr h="519785">
                <a:tc>
                  <a:txBody>
                    <a:bodyPr/>
                    <a:lstStyle/>
                    <a:p>
                      <a:r>
                        <a:rPr lang="en-US" sz="1400" b="1" dirty="0"/>
                        <a:t>HIV/AIDS</a:t>
                      </a:r>
                      <a:endParaRPr lang="en-US" sz="1400" dirty="0"/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~Hundreds of thousands (early stage)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&lt;100,000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Epidemic had just begun; first cases described in 1981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46625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5DE77A-50DD-BB1E-6AA4-4EBD9B95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01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AC88F1-1AA6-307F-1B93-54D9EF1F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48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D16043-BCB2-F49A-186D-00CC6C4AF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72" y="172039"/>
            <a:ext cx="4732256" cy="2957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6C7F30-AE0E-7079-8B43-875027F3D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536" y="172039"/>
            <a:ext cx="4898796" cy="306174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446DFB-7E13-F2E9-D880-5D5670B8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30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6">
            <a:extLst>
              <a:ext uri="{FF2B5EF4-FFF2-40B4-BE49-F238E27FC236}">
                <a16:creationId xmlns:a16="http://schemas.microsoft.com/office/drawing/2014/main" id="{665F1829-554E-DBEF-491A-BB01C3F52EFA}"/>
              </a:ext>
            </a:extLst>
          </p:cNvPr>
          <p:cNvSpPr txBox="1"/>
          <p:nvPr/>
        </p:nvSpPr>
        <p:spPr>
          <a:xfrm>
            <a:off x="580292" y="1088256"/>
            <a:ext cx="2406189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Vaccine type:</a:t>
            </a:r>
            <a:br>
              <a:rPr lang="en-US" sz="1600" b="1" dirty="0"/>
            </a:br>
            <a:endParaRPr lang="en-US" sz="1600" b="1" dirty="0"/>
          </a:p>
          <a:p>
            <a:pPr>
              <a:lnSpc>
                <a:spcPct val="150000"/>
              </a:lnSpc>
            </a:pPr>
            <a:r>
              <a:rPr lang="en-US" sz="1600" b="1" dirty="0"/>
              <a:t>Antibody types</a:t>
            </a:r>
            <a:r>
              <a:rPr lang="en-US" sz="1600" b="1" dirty="0">
                <a:cs typeface="Arial" panose="020B0604020202020204" pitchFamily="34" charset="0"/>
              </a:rPr>
              <a:t>:</a:t>
            </a:r>
            <a:br>
              <a:rPr lang="en-US" sz="1600" dirty="0">
                <a:cs typeface="Arial" panose="020B0604020202020204" pitchFamily="34" charset="0"/>
              </a:rPr>
            </a:br>
            <a:endParaRPr lang="en-US" sz="1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/>
              <a:t>Targeted viral site:</a:t>
            </a:r>
            <a:br>
              <a:rPr lang="en-US" sz="1600" dirty="0">
                <a:cs typeface="Arial" panose="020B0604020202020204" pitchFamily="34" charset="0"/>
              </a:rPr>
            </a:br>
            <a:endParaRPr lang="en-US" sz="1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/>
              <a:t>Sterilizing immunity:</a:t>
            </a:r>
          </a:p>
          <a:p>
            <a:pPr>
              <a:lnSpc>
                <a:spcPct val="150000"/>
              </a:lnSpc>
            </a:pPr>
            <a:endParaRPr lang="en-US" sz="1600" b="1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/>
              <a:t>Duration of protection:</a:t>
            </a:r>
            <a:endParaRPr lang="en-US" sz="1600" b="1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br>
              <a:rPr lang="en-US" sz="1350" dirty="0">
                <a:latin typeface="Century Gothic" panose="020B0502020202020204" pitchFamily="34" charset="0"/>
              </a:rPr>
            </a:br>
            <a:endParaRPr lang="en-US" sz="1350" dirty="0">
              <a:latin typeface="Century Gothic" panose="020B0502020202020204" pitchFamily="34" charset="0"/>
            </a:endParaRPr>
          </a:p>
          <a:p>
            <a:endParaRPr lang="en-US" sz="1350" dirty="0">
              <a:latin typeface="Century Gothic" panose="020B0502020202020204" pitchFamily="34" charset="0"/>
            </a:endParaRPr>
          </a:p>
          <a:p>
            <a:endParaRPr lang="en-US" sz="1350" dirty="0">
              <a:latin typeface="Century Gothic" panose="020B0502020202020204" pitchFamily="34" charset="0"/>
            </a:endParaRPr>
          </a:p>
        </p:txBody>
      </p:sp>
      <p:sp>
        <p:nvSpPr>
          <p:cNvPr id="3" name="Textfeld 6">
            <a:extLst>
              <a:ext uri="{FF2B5EF4-FFF2-40B4-BE49-F238E27FC236}">
                <a16:creationId xmlns:a16="http://schemas.microsoft.com/office/drawing/2014/main" id="{F0B93666-466D-35E3-EC29-FE4A1B43618B}"/>
              </a:ext>
            </a:extLst>
          </p:cNvPr>
          <p:cNvSpPr txBox="1"/>
          <p:nvPr/>
        </p:nvSpPr>
        <p:spPr>
          <a:xfrm>
            <a:off x="2986481" y="1088256"/>
            <a:ext cx="4029782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Live attenuated (e.g., MMR: Measles-Mumps-Rubella)</a:t>
            </a:r>
            <a:br>
              <a:rPr lang="en-US" sz="1600" dirty="0"/>
            </a:br>
            <a:r>
              <a:rPr lang="en-US" sz="1600" dirty="0"/>
              <a:t>Strong </a:t>
            </a:r>
            <a:r>
              <a:rPr lang="en-US" sz="1600" b="1" dirty="0"/>
              <a:t>IgG</a:t>
            </a:r>
            <a:r>
              <a:rPr lang="en-US" sz="1600" dirty="0"/>
              <a:t> and some </a:t>
            </a:r>
            <a:r>
              <a:rPr lang="en-US" sz="1600" b="1" dirty="0"/>
              <a:t>IgA</a:t>
            </a:r>
            <a:r>
              <a:rPr lang="en-US" sz="1600" dirty="0"/>
              <a:t> via systemic &amp; mucosal spread</a:t>
            </a:r>
            <a:endParaRPr lang="en-US" sz="1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/>
              <a:t>Systemic &amp; respiratory: Measles replicates in </a:t>
            </a:r>
            <a:r>
              <a:rPr lang="en-US" sz="1600" b="1" dirty="0"/>
              <a:t>immune and epithelial cells</a:t>
            </a:r>
            <a:endParaRPr lang="en-US" sz="1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/>
              <a:t>✅ Yes: </a:t>
            </a:r>
            <a:r>
              <a:rPr lang="en-US" sz="1600" b="1" dirty="0"/>
              <a:t>prevents infection and transmission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Lifelong (after 1–2 doses in most cases)</a:t>
            </a:r>
            <a:endParaRPr lang="en-US" sz="1600" b="1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br>
              <a:rPr lang="en-US" sz="1600" dirty="0">
                <a:cs typeface="Arial" panose="020B0604020202020204" pitchFamily="34" charset="0"/>
              </a:rPr>
            </a:br>
            <a:endParaRPr lang="en-US" sz="1600" dirty="0">
              <a:cs typeface="Arial" panose="020B0604020202020204" pitchFamily="34" charset="0"/>
            </a:endParaRPr>
          </a:p>
          <a:p>
            <a:endParaRPr lang="en-US" sz="1350" dirty="0">
              <a:latin typeface="Century Gothic" panose="020B0502020202020204" pitchFamily="34" charset="0"/>
            </a:endParaRPr>
          </a:p>
          <a:p>
            <a:endParaRPr lang="en-US" sz="1350" dirty="0">
              <a:latin typeface="Century Gothic" panose="020B0502020202020204" pitchFamily="34" charset="0"/>
            </a:endParaRPr>
          </a:p>
        </p:txBody>
      </p:sp>
      <p:sp>
        <p:nvSpPr>
          <p:cNvPr id="4" name="Textfeld 6">
            <a:extLst>
              <a:ext uri="{FF2B5EF4-FFF2-40B4-BE49-F238E27FC236}">
                <a16:creationId xmlns:a16="http://schemas.microsoft.com/office/drawing/2014/main" id="{CC722213-F75B-8019-E96B-55619D78EDCF}"/>
              </a:ext>
            </a:extLst>
          </p:cNvPr>
          <p:cNvSpPr txBox="1"/>
          <p:nvPr/>
        </p:nvSpPr>
        <p:spPr>
          <a:xfrm>
            <a:off x="7265375" y="1088256"/>
            <a:ext cx="4143653" cy="4974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mRNA (Pfizer, Moderna), viral vector (AstraZeneca, J&amp;J), inactivated (Sinovac)</a:t>
            </a:r>
            <a:br>
              <a:rPr lang="en-US" sz="1600" dirty="0"/>
            </a:br>
            <a:r>
              <a:rPr lang="en-US" sz="1600" dirty="0"/>
              <a:t>Primarily </a:t>
            </a:r>
            <a:r>
              <a:rPr lang="en-US" sz="1600" b="1" dirty="0"/>
              <a:t>IgG</a:t>
            </a:r>
            <a:r>
              <a:rPr lang="en-US" sz="1600" dirty="0"/>
              <a:t> (intramuscular vaccines); low mucosal IgA</a:t>
            </a:r>
            <a:br>
              <a:rPr lang="en-US" sz="1600" dirty="0">
                <a:cs typeface="Arial" panose="020B0604020202020204" pitchFamily="34" charset="0"/>
              </a:rPr>
            </a:br>
            <a:endParaRPr lang="en-US" sz="1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cs typeface="Arial" panose="020B0604020202020204" pitchFamily="34" charset="0"/>
              </a:rPr>
              <a:t>Very rare severe infections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cs typeface="Arial" panose="020B0604020202020204" pitchFamily="34" charset="0"/>
              </a:rPr>
              <a:t>Risk of severe outcomes increases with age and comorbidities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cs typeface="Arial" panose="020B0604020202020204" pitchFamily="34" charset="0"/>
              </a:rPr>
              <a:t>Higher risk of severe infections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cs typeface="Arial" panose="020B0604020202020204" pitchFamily="34" charset="0"/>
              </a:rPr>
              <a:t>Highest risk of severe infections (hospitalization, ICU, death)</a:t>
            </a:r>
            <a:br>
              <a:rPr lang="en-US" sz="1350" dirty="0">
                <a:latin typeface="Century Gothic" panose="020B0502020202020204" pitchFamily="34" charset="0"/>
              </a:rPr>
            </a:br>
            <a:endParaRPr lang="en-US" sz="1350" dirty="0">
              <a:latin typeface="Century Gothic" panose="020B0502020202020204" pitchFamily="34" charset="0"/>
            </a:endParaRPr>
          </a:p>
          <a:p>
            <a:endParaRPr lang="en-US" sz="1350" dirty="0">
              <a:latin typeface="Century Gothic" panose="020B0502020202020204" pitchFamily="34" charset="0"/>
            </a:endParaRPr>
          </a:p>
          <a:p>
            <a:endParaRPr lang="en-US" sz="135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F1A0E-9D2C-2107-480A-824730186C55}"/>
              </a:ext>
            </a:extLst>
          </p:cNvPr>
          <p:cNvSpPr txBox="1"/>
          <p:nvPr/>
        </p:nvSpPr>
        <p:spPr>
          <a:xfrm>
            <a:off x="500918" y="359776"/>
            <a:ext cx="3260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Vaccine and immunity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18DE3-F122-FEB8-FCBA-9A6C25F5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79D6AA-5C43-5A03-CD50-F6E58982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71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A7544E-4E76-6220-3CB5-FCCFE54E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13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1BE7FC-96D7-A5C1-0F1E-DEF59A862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66" y="787376"/>
            <a:ext cx="4175981" cy="528324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8DE14-8E15-A59E-AA52-9A335ED3A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2473" y="120984"/>
            <a:ext cx="10058400" cy="1449387"/>
          </a:xfrm>
        </p:spPr>
        <p:txBody>
          <a:bodyPr/>
          <a:lstStyle/>
          <a:p>
            <a:r>
              <a:rPr lang="en-US" dirty="0"/>
              <a:t>1981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FA69419-E3C6-819C-DA57-44C97798BAF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5195030"/>
              </p:ext>
            </p:extLst>
          </p:nvPr>
        </p:nvGraphicFramePr>
        <p:xfrm>
          <a:off x="472473" y="1570371"/>
          <a:ext cx="10391684" cy="4314936"/>
        </p:xfrm>
        <a:graphic>
          <a:graphicData uri="http://schemas.openxmlformats.org/drawingml/2006/table">
            <a:tbl>
              <a:tblPr/>
              <a:tblGrid>
                <a:gridCol w="2569491">
                  <a:extLst>
                    <a:ext uri="{9D8B030D-6E8A-4147-A177-3AD203B41FA5}">
                      <a16:colId xmlns:a16="http://schemas.microsoft.com/office/drawing/2014/main" val="1247798358"/>
                    </a:ext>
                  </a:extLst>
                </a:gridCol>
                <a:gridCol w="3177767">
                  <a:extLst>
                    <a:ext uri="{9D8B030D-6E8A-4147-A177-3AD203B41FA5}">
                      <a16:colId xmlns:a16="http://schemas.microsoft.com/office/drawing/2014/main" val="2116514879"/>
                    </a:ext>
                  </a:extLst>
                </a:gridCol>
                <a:gridCol w="4644426">
                  <a:extLst>
                    <a:ext uri="{9D8B030D-6E8A-4147-A177-3AD203B41FA5}">
                      <a16:colId xmlns:a16="http://schemas.microsoft.com/office/drawing/2014/main" val="1644877340"/>
                    </a:ext>
                  </a:extLst>
                </a:gridCol>
              </a:tblGrid>
              <a:tr h="36313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Disease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Estimated Infections (1981)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Estimated Deaths (1981)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02688"/>
                  </a:ext>
                </a:extLst>
              </a:tr>
              <a:tr h="98975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Measles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~50–100 million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~2.6 million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/>
                          </a:solidFill>
                        </a:rPr>
                        <a:t>Mostly children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051362"/>
                  </a:ext>
                </a:extLst>
              </a:tr>
              <a:tr h="519785">
                <a:tc>
                  <a:txBody>
                    <a:bodyPr/>
                    <a:lstStyle/>
                    <a:p>
                      <a:r>
                        <a:rPr lang="en-US" sz="1400" b="1" dirty="0"/>
                        <a:t>Tuberculosis</a:t>
                      </a:r>
                      <a:endParaRPr lang="en-US" sz="1400" dirty="0"/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~10 million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~2–3 million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739340"/>
                  </a:ext>
                </a:extLst>
              </a:tr>
              <a:tr h="363130">
                <a:tc>
                  <a:txBody>
                    <a:bodyPr/>
                    <a:lstStyle/>
                    <a:p>
                      <a:r>
                        <a:rPr lang="en-US" sz="1400" b="1" dirty="0"/>
                        <a:t>Malaria</a:t>
                      </a:r>
                      <a:endParaRPr lang="en-US" sz="1400" dirty="0"/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~200–300 million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~1–2 million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761212"/>
                  </a:ext>
                </a:extLst>
              </a:tr>
              <a:tr h="519785">
                <a:tc>
                  <a:txBody>
                    <a:bodyPr/>
                    <a:lstStyle/>
                    <a:p>
                      <a:r>
                        <a:rPr lang="en-US" sz="1400" b="1" dirty="0"/>
                        <a:t>Dengue</a:t>
                      </a:r>
                      <a:endParaRPr lang="en-US" sz="1400" dirty="0"/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~10–30 million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~10,000–20,000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44365"/>
                  </a:ext>
                </a:extLst>
              </a:tr>
              <a:tr h="519785">
                <a:tc>
                  <a:txBody>
                    <a:bodyPr/>
                    <a:lstStyle/>
                    <a:p>
                      <a:r>
                        <a:rPr lang="en-US" sz="1400" b="1"/>
                        <a:t>Diarrheal diseases</a:t>
                      </a:r>
                      <a:endParaRPr lang="en-US" sz="1400"/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&gt;1 billion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~3–5 million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440290"/>
                  </a:ext>
                </a:extLst>
              </a:tr>
              <a:tr h="519785">
                <a:tc>
                  <a:txBody>
                    <a:bodyPr/>
                    <a:lstStyle/>
                    <a:p>
                      <a:r>
                        <a:rPr lang="en-US" sz="1400" b="1"/>
                        <a:t>Acute respiratory infections (e.g., pneumonia)</a:t>
                      </a:r>
                      <a:endParaRPr lang="en-US" sz="1400"/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Hundreds of millions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&gt;4 million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519289"/>
                  </a:ext>
                </a:extLst>
              </a:tr>
              <a:tr h="519785">
                <a:tc>
                  <a:txBody>
                    <a:bodyPr/>
                    <a:lstStyle/>
                    <a:p>
                      <a:r>
                        <a:rPr lang="en-US" sz="1400" b="1" dirty="0"/>
                        <a:t>HIV/AIDS</a:t>
                      </a:r>
                      <a:endParaRPr lang="en-US" sz="1400" dirty="0"/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~Hundreds of thousands (early stage)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&lt;100,000</a:t>
                      </a:r>
                    </a:p>
                  </a:txBody>
                  <a:tcPr marL="48467" marR="48467" marT="24233" marB="2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46625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AAF95-C2AD-2AB9-63B8-97CBA3FF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8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16399-3D12-56EA-3497-063CFA057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218" y="0"/>
            <a:ext cx="7549563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A6AA4-1609-8AC2-FE7B-97178DF0E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67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1EEE132-B87A-5359-A691-216A19EAE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27373"/>
              </p:ext>
            </p:extLst>
          </p:nvPr>
        </p:nvGraphicFramePr>
        <p:xfrm>
          <a:off x="145928" y="162391"/>
          <a:ext cx="9339595" cy="544484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53215">
                  <a:extLst>
                    <a:ext uri="{9D8B030D-6E8A-4147-A177-3AD203B41FA5}">
                      <a16:colId xmlns:a16="http://schemas.microsoft.com/office/drawing/2014/main" val="4283440377"/>
                    </a:ext>
                  </a:extLst>
                </a:gridCol>
                <a:gridCol w="4175392">
                  <a:extLst>
                    <a:ext uri="{9D8B030D-6E8A-4147-A177-3AD203B41FA5}">
                      <a16:colId xmlns:a16="http://schemas.microsoft.com/office/drawing/2014/main" val="2363284254"/>
                    </a:ext>
                  </a:extLst>
                </a:gridCol>
                <a:gridCol w="3910988">
                  <a:extLst>
                    <a:ext uri="{9D8B030D-6E8A-4147-A177-3AD203B41FA5}">
                      <a16:colId xmlns:a16="http://schemas.microsoft.com/office/drawing/2014/main" val="762413175"/>
                    </a:ext>
                  </a:extLst>
                </a:gridCol>
              </a:tblGrid>
              <a:tr h="428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bg1"/>
                          </a:solidFill>
                          <a:effectLst/>
                        </a:rPr>
                        <a:t>Phase</a:t>
                      </a:r>
                      <a:endParaRPr lang="en-US" sz="14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17A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bg1"/>
                          </a:solidFill>
                          <a:effectLst/>
                        </a:rPr>
                        <a:t>Measles</a:t>
                      </a:r>
                      <a:endParaRPr lang="en-US" sz="14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17A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bg1"/>
                          </a:solidFill>
                          <a:effectLst/>
                        </a:rPr>
                        <a:t>COVID-19 (SARS-CoV-2)</a:t>
                      </a:r>
                      <a:endParaRPr lang="en-US" sz="14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17A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354890"/>
                  </a:ext>
                </a:extLst>
              </a:tr>
              <a:tr h="8691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Incubation Period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~10–1    4 days</a:t>
                      </a:r>
                      <a:endParaRPr lang="en-US" sz="1400" kern="0" dirty="0">
                        <a:effectLst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❌No symptoms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❌ Not infectious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~2–7 days </a:t>
                      </a:r>
                      <a:r>
                        <a:rPr lang="en-US" sz="1400" kern="0" dirty="0">
                          <a:effectLst/>
                        </a:rPr>
                        <a:t>(median ~3 for Omicron)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❌No symptoms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❌ Not infectious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87044"/>
                  </a:ext>
                </a:extLst>
              </a:tr>
              <a:tr h="1284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Prodromal Period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~2–4 days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✅Symptoms: High fever, 3Cs (cough, coryza, conjunctivitis), </a:t>
                      </a:r>
                      <a:r>
                        <a:rPr lang="en-US" sz="1400" kern="0" dirty="0" err="1">
                          <a:effectLst/>
                        </a:rPr>
                        <a:t>Koplik</a:t>
                      </a:r>
                      <a:r>
                        <a:rPr lang="en-US" sz="1400" kern="0" dirty="0">
                          <a:effectLst/>
                        </a:rPr>
                        <a:t> spots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✅⚠️ Highly infectious 🔥 Most infectious: ~1 day before Rash Period)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~1–3 days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✅Mild fever, fatigue, sore throat, headache, cough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0" dirty="0">
                        <a:effectLst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✅ Moderately to highly infectious 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703621"/>
                  </a:ext>
                </a:extLst>
              </a:tr>
              <a:tr h="10811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Peak Phase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 ~3–5 days 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✅Symptoms: fever, 3Cs, maculopapular rash (face → trunk → limbs)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✅ Infectious steadily declines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~5–7 days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✅Full range of symptoms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✅🔥 Highly infectious: viral shedding peaks early and declines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502294"/>
                  </a:ext>
                </a:extLst>
              </a:tr>
              <a:tr h="8691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Late Phase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~3–9 days </a:t>
                      </a:r>
                      <a:endParaRPr lang="en-US" sz="1400" b="1" kern="100" dirty="0">
                        <a:effectLst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✅Symptoms: rash darkens and fades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❌ Not infectious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~5–7 days </a:t>
                      </a:r>
                      <a:endParaRPr lang="en-US" sz="1400" b="1" kern="100" dirty="0">
                        <a:effectLst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✅Symptoms wane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✅Infectiousness wanes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526263"/>
                  </a:ext>
                </a:extLst>
              </a:tr>
              <a:tr h="2271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Recovery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✅ Permanent immunity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❌ Temporal immunity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997511"/>
                  </a:ext>
                </a:extLst>
              </a:tr>
              <a:tr h="547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Case fatality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~0.1% – 5%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~2% – 3% (Wildtype)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~0.1% – 0.3% (Omicron)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943454"/>
                  </a:ext>
                </a:extLst>
              </a:tr>
            </a:tbl>
          </a:graphicData>
        </a:graphic>
      </p:graphicFrame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EA426AA7-EAEA-1BE2-CF4A-454C1F943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0971" y="793962"/>
            <a:ext cx="3185101" cy="219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bdominal maculopapular rash on day 3 of illness">
            <a:extLst>
              <a:ext uri="{FF2B5EF4-FFF2-40B4-BE49-F238E27FC236}">
                <a16:creationId xmlns:a16="http://schemas.microsoft.com/office/drawing/2014/main" id="{938AD3C7-6834-22FC-9C23-6A5FBA590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1772" y="3622603"/>
            <a:ext cx="39243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26BC2-22F5-A7E8-0142-3B8E7B82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4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97B3-6791-66C1-A9B7-E2F62937C6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6981" y="139854"/>
            <a:ext cx="10058400" cy="144938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Measles </a:t>
            </a:r>
            <a:r>
              <a:rPr lang="en-US" sz="2400" b="1" i="1" dirty="0">
                <a:solidFill>
                  <a:schemeClr val="accent2"/>
                </a:solidFill>
              </a:rPr>
              <a:t>vs. </a:t>
            </a:r>
            <a:r>
              <a:rPr lang="en-US" sz="2400" b="1" dirty="0">
                <a:solidFill>
                  <a:schemeClr val="accent2"/>
                </a:solidFill>
              </a:rPr>
              <a:t>SARS-CoV-2: virus properties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ABF8D03-16C4-B7A8-9E32-548022B407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644553"/>
              </p:ext>
            </p:extLst>
          </p:nvPr>
        </p:nvGraphicFramePr>
        <p:xfrm>
          <a:off x="1176069" y="1887095"/>
          <a:ext cx="9979611" cy="3849938"/>
        </p:xfrm>
        <a:graphic>
          <a:graphicData uri="http://schemas.openxmlformats.org/drawingml/2006/table">
            <a:tbl>
              <a:tblPr/>
              <a:tblGrid>
                <a:gridCol w="3326537">
                  <a:extLst>
                    <a:ext uri="{9D8B030D-6E8A-4147-A177-3AD203B41FA5}">
                      <a16:colId xmlns:a16="http://schemas.microsoft.com/office/drawing/2014/main" val="2019517109"/>
                    </a:ext>
                  </a:extLst>
                </a:gridCol>
                <a:gridCol w="3326537">
                  <a:extLst>
                    <a:ext uri="{9D8B030D-6E8A-4147-A177-3AD203B41FA5}">
                      <a16:colId xmlns:a16="http://schemas.microsoft.com/office/drawing/2014/main" val="2461712847"/>
                    </a:ext>
                  </a:extLst>
                </a:gridCol>
                <a:gridCol w="3326537">
                  <a:extLst>
                    <a:ext uri="{9D8B030D-6E8A-4147-A177-3AD203B41FA5}">
                      <a16:colId xmlns:a16="http://schemas.microsoft.com/office/drawing/2014/main" val="3900873797"/>
                    </a:ext>
                  </a:extLst>
                </a:gridCol>
              </a:tblGrid>
              <a:tr h="32215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Feature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Measles virus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SARS-CoV-2 (COVID-19 virus)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300610"/>
                  </a:ext>
                </a:extLst>
              </a:tr>
              <a:tr h="563173">
                <a:tc>
                  <a:txBody>
                    <a:bodyPr/>
                    <a:lstStyle/>
                    <a:p>
                      <a:r>
                        <a:rPr lang="en-US" sz="1400" b="1" dirty="0"/>
                        <a:t>Genome type</a:t>
                      </a:r>
                      <a:endParaRPr lang="en-US" sz="1400" dirty="0"/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Negative-sense single-stranded RNA (−</a:t>
                      </a:r>
                      <a:r>
                        <a:rPr lang="en-US" sz="1400" dirty="0" err="1"/>
                        <a:t>ssRNA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Positive-sense single-stranded RNA (+</a:t>
                      </a:r>
                      <a:r>
                        <a:rPr lang="en-US" sz="1400" dirty="0" err="1"/>
                        <a:t>ssRNA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368082"/>
                  </a:ext>
                </a:extLst>
              </a:tr>
              <a:tr h="563173">
                <a:tc>
                  <a:txBody>
                    <a:bodyPr/>
                    <a:lstStyle/>
                    <a:p>
                      <a:r>
                        <a:rPr lang="en-US" sz="1400" b="1" dirty="0"/>
                        <a:t>Mutation rate (per site)</a:t>
                      </a:r>
                      <a:endParaRPr lang="en-US" sz="1400" dirty="0"/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~10⁻⁶ to 10⁻⁵ mutations/site/replication cycle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~10⁻⁶ to 10⁻⁴ mutations/site/replication cycle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342948"/>
                  </a:ext>
                </a:extLst>
              </a:tr>
              <a:tr h="563173">
                <a:tc>
                  <a:txBody>
                    <a:bodyPr/>
                    <a:lstStyle/>
                    <a:p>
                      <a:r>
                        <a:rPr lang="en-US" sz="1400" b="1" dirty="0"/>
                        <a:t>Mutation rate (overall)</a:t>
                      </a:r>
                      <a:endParaRPr lang="en-US" sz="1400" dirty="0"/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Very low: ~1–2 mutations per genome per year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~1–2 mutations per genome per month (depends on variant)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926006"/>
                  </a:ext>
                </a:extLst>
              </a:tr>
              <a:tr h="563173">
                <a:tc>
                  <a:txBody>
                    <a:bodyPr/>
                    <a:lstStyle/>
                    <a:p>
                      <a:r>
                        <a:rPr lang="en-US" sz="1400" b="1"/>
                        <a:t>Proofreading mechanism</a:t>
                      </a:r>
                      <a:endParaRPr lang="en-US" sz="1400"/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No</a:t>
                      </a:r>
                      <a:r>
                        <a:rPr lang="en-US" sz="1400" dirty="0"/>
                        <a:t> — lacks proofreading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Yes</a:t>
                      </a:r>
                      <a:r>
                        <a:rPr lang="en-US" sz="1400" dirty="0"/>
                        <a:t> — nsp14 exonuclease (rare among RNA viruses)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477215"/>
                  </a:ext>
                </a:extLst>
              </a:tr>
              <a:tr h="563173">
                <a:tc>
                  <a:txBody>
                    <a:bodyPr/>
                    <a:lstStyle/>
                    <a:p>
                      <a:r>
                        <a:rPr lang="en-US" sz="1400" b="1"/>
                        <a:t>Antigenic drift</a:t>
                      </a:r>
                      <a:endParaRPr lang="en-US" sz="1400"/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Very low</a:t>
                      </a:r>
                      <a:r>
                        <a:rPr lang="en-US" sz="1400" dirty="0"/>
                        <a:t> — measles virus is antigenically stable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Moderate to High</a:t>
                      </a:r>
                      <a:r>
                        <a:rPr lang="en-US" sz="1400" dirty="0"/>
                        <a:t> — frequent emergence of variants (e.g., Delta, Omicron)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289811"/>
                  </a:ext>
                </a:extLst>
              </a:tr>
              <a:tr h="563173">
                <a:tc>
                  <a:txBody>
                    <a:bodyPr/>
                    <a:lstStyle/>
                    <a:p>
                      <a:r>
                        <a:rPr lang="en-US" sz="1400" b="1"/>
                        <a:t>Impact on vaccine efficacy</a:t>
                      </a:r>
                      <a:endParaRPr lang="en-US" sz="1400"/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Very low — one vaccine effective for decades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Moderate to high — variants can partially escape immunity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8855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4FEEF-5CF0-F4C2-8697-BBE1E9C0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10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4D794-1226-1204-166D-2C47AC112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6C8F6-FC16-16C5-B81E-FE6EF29007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6981" y="139854"/>
            <a:ext cx="10058400" cy="144938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Measles </a:t>
            </a:r>
            <a:r>
              <a:rPr lang="en-US" sz="2400" b="1" i="1" dirty="0">
                <a:solidFill>
                  <a:schemeClr val="accent2"/>
                </a:solidFill>
              </a:rPr>
              <a:t>vs. </a:t>
            </a:r>
            <a:r>
              <a:rPr lang="en-US" sz="2400" b="1" dirty="0">
                <a:solidFill>
                  <a:schemeClr val="accent2"/>
                </a:solidFill>
              </a:rPr>
              <a:t>SARS-CoV-2: virus properties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C1252FC-6F5C-51BC-ECEC-5D2CC143219C}"/>
              </a:ext>
            </a:extLst>
          </p:cNvPr>
          <p:cNvGraphicFramePr>
            <a:graphicFrameLocks/>
          </p:cNvGraphicFramePr>
          <p:nvPr/>
        </p:nvGraphicFramePr>
        <p:xfrm>
          <a:off x="1176069" y="1887095"/>
          <a:ext cx="9979611" cy="3849938"/>
        </p:xfrm>
        <a:graphic>
          <a:graphicData uri="http://schemas.openxmlformats.org/drawingml/2006/table">
            <a:tbl>
              <a:tblPr/>
              <a:tblGrid>
                <a:gridCol w="3326537">
                  <a:extLst>
                    <a:ext uri="{9D8B030D-6E8A-4147-A177-3AD203B41FA5}">
                      <a16:colId xmlns:a16="http://schemas.microsoft.com/office/drawing/2014/main" val="2019517109"/>
                    </a:ext>
                  </a:extLst>
                </a:gridCol>
                <a:gridCol w="3326537">
                  <a:extLst>
                    <a:ext uri="{9D8B030D-6E8A-4147-A177-3AD203B41FA5}">
                      <a16:colId xmlns:a16="http://schemas.microsoft.com/office/drawing/2014/main" val="2461712847"/>
                    </a:ext>
                  </a:extLst>
                </a:gridCol>
                <a:gridCol w="3326537">
                  <a:extLst>
                    <a:ext uri="{9D8B030D-6E8A-4147-A177-3AD203B41FA5}">
                      <a16:colId xmlns:a16="http://schemas.microsoft.com/office/drawing/2014/main" val="3900873797"/>
                    </a:ext>
                  </a:extLst>
                </a:gridCol>
              </a:tblGrid>
              <a:tr h="32215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Feature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Measles virus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SARS-CoV-2 (COVID-19 virus)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300610"/>
                  </a:ext>
                </a:extLst>
              </a:tr>
              <a:tr h="563173">
                <a:tc>
                  <a:txBody>
                    <a:bodyPr/>
                    <a:lstStyle/>
                    <a:p>
                      <a:r>
                        <a:rPr lang="en-US" sz="1400" b="1" dirty="0"/>
                        <a:t>Genome type</a:t>
                      </a:r>
                      <a:endParaRPr lang="en-US" sz="1400" dirty="0"/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Negative-sense single-stranded RNA (−</a:t>
                      </a:r>
                      <a:r>
                        <a:rPr lang="en-US" sz="1400" dirty="0" err="1"/>
                        <a:t>ssRNA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Positive-sense single-stranded RNA (+</a:t>
                      </a:r>
                      <a:r>
                        <a:rPr lang="en-US" sz="1400" dirty="0" err="1"/>
                        <a:t>ssRNA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368082"/>
                  </a:ext>
                </a:extLst>
              </a:tr>
              <a:tr h="563173">
                <a:tc>
                  <a:txBody>
                    <a:bodyPr/>
                    <a:lstStyle/>
                    <a:p>
                      <a:r>
                        <a:rPr lang="en-US" sz="1400" b="1" dirty="0"/>
                        <a:t>Mutation rate (per site)</a:t>
                      </a:r>
                      <a:endParaRPr lang="en-US" sz="1400" dirty="0"/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~10⁻⁶ to 10⁻⁵ mutations/site/replication cycle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~10⁻⁶ to 10⁻⁴ mutations/site/replication cycle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342948"/>
                  </a:ext>
                </a:extLst>
              </a:tr>
              <a:tr h="563173">
                <a:tc>
                  <a:txBody>
                    <a:bodyPr/>
                    <a:lstStyle/>
                    <a:p>
                      <a:r>
                        <a:rPr lang="en-US" sz="1400" b="1" dirty="0"/>
                        <a:t>Mutation rate (overall)</a:t>
                      </a:r>
                      <a:endParaRPr lang="en-US" sz="1400" dirty="0"/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Very low — ~1–2 mutations per genome per year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~1–2 mutations per genome per month (depends on variant)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926006"/>
                  </a:ext>
                </a:extLst>
              </a:tr>
              <a:tr h="563173">
                <a:tc>
                  <a:txBody>
                    <a:bodyPr/>
                    <a:lstStyle/>
                    <a:p>
                      <a:r>
                        <a:rPr lang="en-US" sz="1400" b="1"/>
                        <a:t>Proofreading mechanism</a:t>
                      </a:r>
                      <a:endParaRPr lang="en-US" sz="1400"/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No</a:t>
                      </a:r>
                      <a:r>
                        <a:rPr lang="en-US" sz="1400" dirty="0"/>
                        <a:t> — lacks proofreading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Yes</a:t>
                      </a:r>
                      <a:r>
                        <a:rPr lang="en-US" sz="1400" dirty="0"/>
                        <a:t> — nsp14 exonuclease (rare among RNA viruses)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477215"/>
                  </a:ext>
                </a:extLst>
              </a:tr>
              <a:tr h="563173">
                <a:tc>
                  <a:txBody>
                    <a:bodyPr/>
                    <a:lstStyle/>
                    <a:p>
                      <a:r>
                        <a:rPr lang="en-US" sz="1400" b="1"/>
                        <a:t>Antigenic drift</a:t>
                      </a:r>
                      <a:endParaRPr lang="en-US" sz="1400"/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Very low</a:t>
                      </a:r>
                      <a:r>
                        <a:rPr lang="en-US" sz="1400" dirty="0"/>
                        <a:t> — measles virus is antigenically stable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Moderate to High</a:t>
                      </a:r>
                      <a:r>
                        <a:rPr lang="en-US" sz="1400" dirty="0"/>
                        <a:t> — frequent emergence of variants (e.g., Delta, Omicron)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289811"/>
                  </a:ext>
                </a:extLst>
              </a:tr>
              <a:tr h="563173">
                <a:tc>
                  <a:txBody>
                    <a:bodyPr/>
                    <a:lstStyle/>
                    <a:p>
                      <a:r>
                        <a:rPr lang="en-US" sz="1400" b="1"/>
                        <a:t>Impact on vaccine efficacy</a:t>
                      </a:r>
                      <a:endParaRPr lang="en-US" sz="1400"/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Very low — one vaccine effective for decades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Moderate to high — variants can partially escape immunity</a:t>
                      </a:r>
                    </a:p>
                  </a:txBody>
                  <a:tcPr marL="71834" marR="71834" marT="35917" marB="35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8855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EDB12F-1530-406C-86AA-B37B9391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72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73F5-F62E-76A3-34FD-76717DAE3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D2B29C-F610-B94E-954D-D81BBA1BBF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753818"/>
              </p:ext>
            </p:extLst>
          </p:nvPr>
        </p:nvGraphicFramePr>
        <p:xfrm>
          <a:off x="333843" y="1737360"/>
          <a:ext cx="11585274" cy="4460107"/>
        </p:xfrm>
        <a:graphic>
          <a:graphicData uri="http://schemas.openxmlformats.org/drawingml/2006/table">
            <a:tbl>
              <a:tblPr/>
              <a:tblGrid>
                <a:gridCol w="2932982">
                  <a:extLst>
                    <a:ext uri="{9D8B030D-6E8A-4147-A177-3AD203B41FA5}">
                      <a16:colId xmlns:a16="http://schemas.microsoft.com/office/drawing/2014/main" val="2372935914"/>
                    </a:ext>
                  </a:extLst>
                </a:gridCol>
                <a:gridCol w="4790534">
                  <a:extLst>
                    <a:ext uri="{9D8B030D-6E8A-4147-A177-3AD203B41FA5}">
                      <a16:colId xmlns:a16="http://schemas.microsoft.com/office/drawing/2014/main" val="157019066"/>
                    </a:ext>
                  </a:extLst>
                </a:gridCol>
                <a:gridCol w="3861758">
                  <a:extLst>
                    <a:ext uri="{9D8B030D-6E8A-4147-A177-3AD203B41FA5}">
                      <a16:colId xmlns:a16="http://schemas.microsoft.com/office/drawing/2014/main" val="1682290363"/>
                    </a:ext>
                  </a:extLst>
                </a:gridCol>
              </a:tblGrid>
              <a:tr h="26962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Phase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Measles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COVID-19 (SARS-CoV-2)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770982"/>
                  </a:ext>
                </a:extLst>
              </a:tr>
              <a:tr h="490309">
                <a:tc>
                  <a:txBody>
                    <a:bodyPr/>
                    <a:lstStyle/>
                    <a:p>
                      <a:r>
                        <a:rPr lang="en-US" sz="1400" b="1" dirty="0"/>
                        <a:t>Incubation Period</a:t>
                      </a:r>
                      <a:endParaRPr lang="en-US" sz="1400" dirty="0"/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~10–14 days (range: 7–21 days)</a:t>
                      </a:r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~2–14 days (median ~5 days for earlier variants; Omicron: ~2–4 days)</a:t>
                      </a:r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92489"/>
                  </a:ext>
                </a:extLst>
              </a:tr>
              <a:tr h="269629">
                <a:tc>
                  <a:txBody>
                    <a:bodyPr/>
                    <a:lstStyle/>
                    <a:p>
                      <a:r>
                        <a:rPr lang="en-US" sz="1400" b="1" dirty="0"/>
                        <a:t>Symptoms (Incubation)</a:t>
                      </a:r>
                      <a:endParaRPr lang="en-US" sz="1400" dirty="0"/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None (asymptomatic)</a:t>
                      </a:r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None or very mild symptoms</a:t>
                      </a:r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539717"/>
                  </a:ext>
                </a:extLst>
              </a:tr>
              <a:tr h="269629">
                <a:tc>
                  <a:txBody>
                    <a:bodyPr/>
                    <a:lstStyle/>
                    <a:p>
                      <a:r>
                        <a:rPr lang="en-US" sz="1400" b="1" dirty="0"/>
                        <a:t>Prodromal Phase</a:t>
                      </a:r>
                      <a:endParaRPr lang="en-US" sz="1400" dirty="0"/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~2–4 days</a:t>
                      </a:r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~1–3 days</a:t>
                      </a:r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442203"/>
                  </a:ext>
                </a:extLst>
              </a:tr>
              <a:tr h="710989">
                <a:tc>
                  <a:txBody>
                    <a:bodyPr/>
                    <a:lstStyle/>
                    <a:p>
                      <a:r>
                        <a:rPr lang="en-US" sz="1400" b="1"/>
                        <a:t>Symptoms (Prodromal)</a:t>
                      </a:r>
                      <a:endParaRPr lang="en-US" sz="1400"/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 fever, cough, coryza (runny nose), conjunctivitis</a:t>
                      </a:r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Low-grade fever, sore throat, fatigue, headache</a:t>
                      </a:r>
                      <a:r>
                        <a:rPr lang="en-US" sz="1400"/>
                        <a:t>, myalgia</a:t>
                      </a:r>
                      <a:endParaRPr lang="en-US" sz="1400" dirty="0"/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920006"/>
                  </a:ext>
                </a:extLst>
              </a:tr>
              <a:tr h="490309">
                <a:tc>
                  <a:txBody>
                    <a:bodyPr/>
                    <a:lstStyle/>
                    <a:p>
                      <a:r>
                        <a:rPr lang="en-US" sz="1400" b="1"/>
                        <a:t>Infectious Period</a:t>
                      </a:r>
                      <a:endParaRPr lang="en-US" sz="1400"/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~4 days before to 4 days after rash onset</a:t>
                      </a:r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~2 days before to ~8–10 days after symptom onset (milder or shorter with Omicron)</a:t>
                      </a:r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137612"/>
                  </a:ext>
                </a:extLst>
              </a:tr>
              <a:tr h="490309">
                <a:tc>
                  <a:txBody>
                    <a:bodyPr/>
                    <a:lstStyle/>
                    <a:p>
                      <a:r>
                        <a:rPr lang="en-US" sz="1400" b="1"/>
                        <a:t>Symptoms (Peak/Active)</a:t>
                      </a:r>
                      <a:endParaRPr lang="en-US" sz="1400"/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Maculopapular rash (face → body), high fever, malaise, cough, conjunctivitis</a:t>
                      </a:r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Cough, fever, fatigue, dyspnea, sore throat, chest pain, loss of taste/smell, GI symptoms</a:t>
                      </a:r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704055"/>
                  </a:ext>
                </a:extLst>
              </a:tr>
              <a:tr h="636347">
                <a:tc>
                  <a:txBody>
                    <a:bodyPr/>
                    <a:lstStyle/>
                    <a:p>
                      <a:r>
                        <a:rPr lang="en-US" sz="1400" b="1"/>
                        <a:t>Late Stage / Recovery</a:t>
                      </a:r>
                      <a:endParaRPr lang="en-US" sz="1400"/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Rash fades, peeling skin, immune recovery; complications: pneumonia, encephalitis</a:t>
                      </a:r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Recovery or progression to complications (pneumonia, long COVID, ARDS)</a:t>
                      </a:r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769815"/>
                  </a:ext>
                </a:extLst>
              </a:tr>
              <a:tr h="490309">
                <a:tc>
                  <a:txBody>
                    <a:bodyPr/>
                    <a:lstStyle/>
                    <a:p>
                      <a:r>
                        <a:rPr lang="en-US" sz="1400" b="1"/>
                        <a:t>Contagious When?</a:t>
                      </a:r>
                      <a:endParaRPr lang="en-US" sz="1400"/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Very contagious</a:t>
                      </a:r>
                      <a:r>
                        <a:rPr lang="en-US" sz="1400"/>
                        <a:t>: ~4 days before to 4 days after rash onset</a:t>
                      </a:r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Highly contagious</a:t>
                      </a:r>
                      <a:r>
                        <a:rPr lang="en-US" sz="1400"/>
                        <a:t>, especially ~2 days before to ~5 days after symptom onset</a:t>
                      </a:r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44423"/>
                  </a:ext>
                </a:extLst>
              </a:tr>
              <a:tr h="342648">
                <a:tc>
                  <a:txBody>
                    <a:bodyPr/>
                    <a:lstStyle/>
                    <a:p>
                      <a:r>
                        <a:rPr lang="en-US" sz="1400" b="1"/>
                        <a:t>R0 (Basic Reproduction)</a:t>
                      </a:r>
                      <a:endParaRPr lang="en-US" sz="1400"/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12–18</a:t>
                      </a:r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2–3 (original), up to 10+ for Omicron variants</a:t>
                      </a:r>
                    </a:p>
                  </a:txBody>
                  <a:tcPr marL="47326" marR="47326" marT="23663" marB="23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33892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61D6A8-A65F-4D96-BAEA-E7100885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00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7ECEF-966B-96B9-3F8D-5261A6A9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3A7C20-7B4C-949D-BE92-33B11DFC3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693858"/>
              </p:ext>
            </p:extLst>
          </p:nvPr>
        </p:nvGraphicFramePr>
        <p:xfrm>
          <a:off x="797356" y="-84935"/>
          <a:ext cx="10094977" cy="725154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41018">
                  <a:extLst>
                    <a:ext uri="{9D8B030D-6E8A-4147-A177-3AD203B41FA5}">
                      <a16:colId xmlns:a16="http://schemas.microsoft.com/office/drawing/2014/main" val="4283440377"/>
                    </a:ext>
                  </a:extLst>
                </a:gridCol>
                <a:gridCol w="5001159">
                  <a:extLst>
                    <a:ext uri="{9D8B030D-6E8A-4147-A177-3AD203B41FA5}">
                      <a16:colId xmlns:a16="http://schemas.microsoft.com/office/drawing/2014/main" val="2363284254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762413175"/>
                    </a:ext>
                  </a:extLst>
                </a:gridCol>
              </a:tblGrid>
              <a:tr h="880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</a:rPr>
                        <a:t>Phase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1" marR="6491" marT="6491" marB="649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</a:rPr>
                        <a:t>Measles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1" marR="6491" marT="6491" marB="649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</a:rPr>
                        <a:t>COVID-19 (SARS-CoV-2)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1" marR="6491" marT="6491" marB="6491" anchor="ctr"/>
                </a:tc>
                <a:extLst>
                  <a:ext uri="{0D108BD9-81ED-4DB2-BD59-A6C34878D82A}">
                    <a16:rowId xmlns:a16="http://schemas.microsoft.com/office/drawing/2014/main" val="1890354890"/>
                  </a:ext>
                </a:extLst>
              </a:tr>
              <a:tr h="5740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</a:rPr>
                        <a:t>Incubation Period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1" marR="6491" marT="6491" marB="649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</a:rPr>
                        <a:t>~10–14 days (range 7–21)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</a:rPr>
                        <a:t>❌No symptoms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</a:rPr>
                        <a:t>❌ Not infectious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1" marR="6491" marT="6491" marB="649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</a:rPr>
                        <a:t>~2–7 days (median ~3 for Omicron)</a:t>
                      </a:r>
                      <a:endParaRPr lang="en-US" sz="1400" kern="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</a:rPr>
                        <a:t>❌No symptoms</a:t>
                      </a:r>
                      <a:endParaRPr lang="en-US" sz="1400" kern="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</a:rPr>
                        <a:t>❌ Not infectious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1" marR="6491" marT="6491" marB="6491" anchor="ctr"/>
                </a:tc>
                <a:extLst>
                  <a:ext uri="{0D108BD9-81ED-4DB2-BD59-A6C34878D82A}">
                    <a16:rowId xmlns:a16="http://schemas.microsoft.com/office/drawing/2014/main" val="1584787044"/>
                  </a:ext>
                </a:extLst>
              </a:tr>
              <a:tr h="1285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</a:rPr>
                        <a:t>Prodromal Period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1" marR="6491" marT="6491" marB="649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</a:rPr>
                        <a:t>~2–4 days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</a:rPr>
                        <a:t>✅Symptoms: High fever, 3Cs (cough, coryza, conjunctivitis), </a:t>
                      </a:r>
                      <a:r>
                        <a:rPr lang="en-US" sz="1400" kern="0" dirty="0" err="1">
                          <a:effectLst/>
                        </a:rPr>
                        <a:t>Koplik</a:t>
                      </a:r>
                      <a:r>
                        <a:rPr lang="en-US" sz="1400" kern="0" dirty="0">
                          <a:effectLst/>
                        </a:rPr>
                        <a:t> spots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</a:rPr>
                        <a:t>✅⚠️ Highly infectious </a:t>
                      </a:r>
                      <a:br>
                        <a:rPr lang="en-US" sz="1400" kern="0" dirty="0">
                          <a:effectLst/>
                        </a:rPr>
                      </a:br>
                      <a:r>
                        <a:rPr lang="en-US" sz="1400" kern="0" dirty="0">
                          <a:effectLst/>
                        </a:rPr>
                        <a:t>🔥 Most infectious: ~1 day before Rash Period)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1" marR="6491" marT="6491" marB="649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</a:rPr>
                        <a:t>~1–3 days</a:t>
                      </a:r>
                      <a:endParaRPr lang="en-US" sz="1400" kern="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br>
                        <a:rPr lang="en-US" sz="1400" kern="0">
                          <a:effectLst/>
                        </a:rPr>
                      </a:br>
                      <a:r>
                        <a:rPr lang="en-US" sz="1400" kern="0">
                          <a:effectLst/>
                        </a:rPr>
                        <a:t>✅Mild fever, fatigue, sore throat, headache, cough</a:t>
                      </a:r>
                      <a:endParaRPr lang="en-US" sz="1400" kern="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</a:rPr>
                        <a:t>✅ Moderately to highly infectious 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1" marR="6491" marT="6491" marB="6491" anchor="ctr"/>
                </a:tc>
                <a:extLst>
                  <a:ext uri="{0D108BD9-81ED-4DB2-BD59-A6C34878D82A}">
                    <a16:rowId xmlns:a16="http://schemas.microsoft.com/office/drawing/2014/main" val="1066703621"/>
                  </a:ext>
                </a:extLst>
              </a:tr>
              <a:tr h="9299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</a:rPr>
                        <a:t>Peak Phase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1" marR="6491" marT="6491" marB="649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400" kern="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</a:rPr>
                        <a:t>~3–5 days </a:t>
                      </a:r>
                      <a:endParaRPr lang="en-US" sz="1400" kern="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</a:rPr>
                        <a:t>✅Symptoms: fever, 3Cs, maculopapular rash (face → trunk → limbs)</a:t>
                      </a:r>
                      <a:endParaRPr lang="en-US" sz="1400" kern="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</a:rPr>
                        <a:t>✅ Infectious steadily declines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1" marR="6491" marT="6491" marB="649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</a:rPr>
                        <a:t>~5–7 days 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</a:rPr>
                        <a:t>✅Full range of symptoms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</a:rPr>
                        <a:t>✅🔥 Highly infectious: viral shedding peaks early and declines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1" marR="6491" marT="6491" marB="6491" anchor="ctr"/>
                </a:tc>
                <a:extLst>
                  <a:ext uri="{0D108BD9-81ED-4DB2-BD59-A6C34878D82A}">
                    <a16:rowId xmlns:a16="http://schemas.microsoft.com/office/drawing/2014/main" val="3622502294"/>
                  </a:ext>
                </a:extLst>
              </a:tr>
              <a:tr h="5740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</a:rPr>
                        <a:t>Late Phase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1" marR="6491" marT="6491" marB="649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</a:rPr>
                        <a:t>~3–9 days </a:t>
                      </a:r>
                      <a:endParaRPr lang="en-US" sz="1400" kern="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</a:rPr>
                        <a:t>✅Symptoms: rash darkens and fades</a:t>
                      </a:r>
                      <a:endParaRPr lang="en-US" sz="1400" kern="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</a:rPr>
                        <a:t>❌ Not infectious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1" marR="6491" marT="6491" marB="649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</a:rPr>
                        <a:t>~5–7 days </a:t>
                      </a:r>
                      <a:endParaRPr lang="en-US" sz="1400" kern="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</a:rPr>
                        <a:t>✅Symptoms wane</a:t>
                      </a:r>
                      <a:endParaRPr lang="en-US" sz="1400" kern="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</a:rPr>
                        <a:t>✅Infectiousness wanes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1" marR="6491" marT="6491" marB="6491" anchor="ctr"/>
                </a:tc>
                <a:extLst>
                  <a:ext uri="{0D108BD9-81ED-4DB2-BD59-A6C34878D82A}">
                    <a16:rowId xmlns:a16="http://schemas.microsoft.com/office/drawing/2014/main" val="4086526263"/>
                  </a:ext>
                </a:extLst>
              </a:tr>
              <a:tr h="1489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</a:rPr>
                        <a:t>Recovery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1" marR="6491" marT="6491" marB="649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</a:rPr>
                        <a:t>✅ Permanent immunity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1" marR="6491" marT="6491" marB="649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</a:rPr>
                        <a:t>❌ Temporal immunity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1" marR="6491" marT="6491" marB="6491" anchor="ctr"/>
                </a:tc>
                <a:extLst>
                  <a:ext uri="{0D108BD9-81ED-4DB2-BD59-A6C34878D82A}">
                    <a16:rowId xmlns:a16="http://schemas.microsoft.com/office/drawing/2014/main" val="3029997511"/>
                  </a:ext>
                </a:extLst>
              </a:tr>
              <a:tr h="3617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</a:rPr>
                        <a:t>Case fatality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1" marR="6491" marT="6491" marB="649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</a:rPr>
                        <a:t>~0.1% – 5%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1" marR="6491" marT="6491" marB="649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~2% – 3% (Wildtype)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~0.1% – 0.3% (Omicron)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1" marR="6491" marT="6491" marB="6491" anchor="ctr"/>
                </a:tc>
                <a:extLst>
                  <a:ext uri="{0D108BD9-81ED-4DB2-BD59-A6C34878D82A}">
                    <a16:rowId xmlns:a16="http://schemas.microsoft.com/office/drawing/2014/main" val="166094345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4F854-833F-BAC9-85D3-1453A87B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1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3732E1-23BD-6DBB-EF06-96E770FA63E6}"/>
              </a:ext>
            </a:extLst>
          </p:cNvPr>
          <p:cNvSpPr txBox="1"/>
          <p:nvPr/>
        </p:nvSpPr>
        <p:spPr>
          <a:xfrm>
            <a:off x="87085" y="566678"/>
            <a:ext cx="1025434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kern="0" dirty="0">
                <a:effectLst/>
                <a:ea typeface="Times New Roman" panose="02020603050405020304" pitchFamily="18" charset="0"/>
              </a:rPr>
              <a:t>Pneumonia (most common cause of measles death)</a:t>
            </a:r>
            <a:r>
              <a:rPr lang="en-US" dirty="0">
                <a:effectLst/>
              </a:rPr>
              <a:t>: </a:t>
            </a:r>
            <a:r>
              <a:rPr lang="en-US" dirty="0"/>
              <a:t>secondary bacterial pneumonia or primary viral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Otitis media: </a:t>
            </a:r>
            <a:r>
              <a:rPr lang="en-US" dirty="0"/>
              <a:t>very common in children; can lead to hearing loss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Keratoconjunctivitis:</a:t>
            </a:r>
            <a:r>
              <a:rPr lang="en-US" dirty="0"/>
              <a:t> lead to corneal scarring and </a:t>
            </a:r>
            <a:r>
              <a:rPr lang="en-US" b="1" dirty="0"/>
              <a:t>blindness</a:t>
            </a:r>
            <a:r>
              <a:rPr lang="en-US" dirty="0"/>
              <a:t> (especially vitamin A-deficient children)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Acute encephalitis: </a:t>
            </a:r>
            <a:r>
              <a:rPr lang="en-US" dirty="0"/>
              <a:t>in 0.1% of cases: risk of permanent brain damage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kern="0" dirty="0">
                <a:effectLst/>
                <a:ea typeface="Times New Roman" panose="02020603050405020304" pitchFamily="18" charset="0"/>
              </a:rPr>
              <a:t>Subacute sclerosing panencephalitis (SSPE): 7–10 years</a:t>
            </a:r>
            <a:r>
              <a:rPr lang="en-US" sz="1800" kern="0" dirty="0">
                <a:effectLst/>
                <a:ea typeface="Times New Roman" panose="02020603050405020304" pitchFamily="18" charset="0"/>
              </a:rPr>
              <a:t> after measles (in  0.001-0.01%)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Immune amnesia: </a:t>
            </a:r>
            <a:r>
              <a:rPr lang="en-US" dirty="0"/>
              <a:t>temporarily suppresses immune memory, increased vulnerability to other infections for months to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Severe diarrhea</a:t>
            </a:r>
            <a:r>
              <a:rPr lang="en-US" dirty="0"/>
              <a:t> and </a:t>
            </a:r>
            <a:r>
              <a:rPr lang="en-US" b="1" dirty="0"/>
              <a:t>dehydration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290" name="Picture 2" descr="Otitis media - Wikipedia">
            <a:extLst>
              <a:ext uri="{FF2B5EF4-FFF2-40B4-BE49-F238E27FC236}">
                <a16:creationId xmlns:a16="http://schemas.microsoft.com/office/drawing/2014/main" id="{72F8108F-4186-7524-F925-94FDCF43E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1764" y="1866281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ncephalitis: Causes, Symptoms, &amp; Treatment">
            <a:extLst>
              <a:ext uri="{FF2B5EF4-FFF2-40B4-BE49-F238E27FC236}">
                <a16:creationId xmlns:a16="http://schemas.microsoft.com/office/drawing/2014/main" id="{3C6316EF-922D-8B67-15AE-5FA341CA2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472" y="4031917"/>
            <a:ext cx="31432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Keratoconjunctivitis: Types, Symptoms &amp; Treatment">
            <a:extLst>
              <a:ext uri="{FF2B5EF4-FFF2-40B4-BE49-F238E27FC236}">
                <a16:creationId xmlns:a16="http://schemas.microsoft.com/office/drawing/2014/main" id="{E0B06414-930E-E2B3-5B40-E9013515D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1764" y="3907351"/>
            <a:ext cx="2128467" cy="23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DA5B2D97-8A38-955B-E97B-69D8105B1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7011" y="-36026"/>
            <a:ext cx="1804989" cy="190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E31AA2-6FA7-AECA-0FA8-72511B11CDB6}"/>
              </a:ext>
            </a:extLst>
          </p:cNvPr>
          <p:cNvSpPr txBox="1"/>
          <p:nvPr/>
        </p:nvSpPr>
        <p:spPr>
          <a:xfrm>
            <a:off x="87085" y="105013"/>
            <a:ext cx="403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Severe measles infections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CE2DB7F-158A-4895-C2FA-4E12797C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55E0-3B84-3227-7980-9323A5D2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SARS-CoV-2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F97682-AB47-72F0-1038-8744E0EB66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19316"/>
              </p:ext>
            </p:extLst>
          </p:nvPr>
        </p:nvGraphicFramePr>
        <p:xfrm>
          <a:off x="341832" y="1891665"/>
          <a:ext cx="11451365" cy="2834640"/>
        </p:xfrm>
        <a:graphic>
          <a:graphicData uri="http://schemas.openxmlformats.org/drawingml/2006/table">
            <a:tbl>
              <a:tblPr/>
              <a:tblGrid>
                <a:gridCol w="2290273">
                  <a:extLst>
                    <a:ext uri="{9D8B030D-6E8A-4147-A177-3AD203B41FA5}">
                      <a16:colId xmlns:a16="http://schemas.microsoft.com/office/drawing/2014/main" val="2151248848"/>
                    </a:ext>
                  </a:extLst>
                </a:gridCol>
                <a:gridCol w="2290273">
                  <a:extLst>
                    <a:ext uri="{9D8B030D-6E8A-4147-A177-3AD203B41FA5}">
                      <a16:colId xmlns:a16="http://schemas.microsoft.com/office/drawing/2014/main" val="3989198376"/>
                    </a:ext>
                  </a:extLst>
                </a:gridCol>
                <a:gridCol w="2290273">
                  <a:extLst>
                    <a:ext uri="{9D8B030D-6E8A-4147-A177-3AD203B41FA5}">
                      <a16:colId xmlns:a16="http://schemas.microsoft.com/office/drawing/2014/main" val="955405282"/>
                    </a:ext>
                  </a:extLst>
                </a:gridCol>
                <a:gridCol w="2290273">
                  <a:extLst>
                    <a:ext uri="{9D8B030D-6E8A-4147-A177-3AD203B41FA5}">
                      <a16:colId xmlns:a16="http://schemas.microsoft.com/office/drawing/2014/main" val="2867965626"/>
                    </a:ext>
                  </a:extLst>
                </a:gridCol>
                <a:gridCol w="2290273">
                  <a:extLst>
                    <a:ext uri="{9D8B030D-6E8A-4147-A177-3AD203B41FA5}">
                      <a16:colId xmlns:a16="http://schemas.microsoft.com/office/drawing/2014/main" val="9274792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Year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Confirmed Infections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Estimated Infections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Confirmed Deaths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Estimated Deaths (Excess Mortality)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A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457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/>
                        <a:t>2020</a:t>
                      </a:r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~83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~400–800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~1.8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~3–4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55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/>
                        <a:t>2021</a:t>
                      </a:r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~300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~1.0–1.5 billion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~3.5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~6–7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518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/>
                        <a:t>2022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~300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~1.5–2.0 billion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~1.3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~3–4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212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/>
                        <a:t>2023</a:t>
                      </a:r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~70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~400–600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~300,000–500,000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~1–1.5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005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/>
                        <a:t>2024</a:t>
                      </a:r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~20 million (as of mid-year)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~100–300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~100,000–200,000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~500,000+ (ongoing estimates)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29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/>
                        <a:t>TOTAL</a:t>
                      </a:r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~770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~3.5–5.0 billion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~7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~15–20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54631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600AF8-9A01-5141-5FEB-7ECBCD1E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7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AB982-12D4-F316-3FA4-EB12C49C8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194292-1D2B-0299-431F-1FA81B1D936D}"/>
              </a:ext>
            </a:extLst>
          </p:cNvPr>
          <p:cNvSpPr txBox="1"/>
          <p:nvPr/>
        </p:nvSpPr>
        <p:spPr>
          <a:xfrm>
            <a:off x="87085" y="566678"/>
            <a:ext cx="1025434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Severe pneumonia</a:t>
            </a:r>
            <a:r>
              <a:rPr lang="en-US" b="1" kern="0" dirty="0"/>
              <a:t>: </a:t>
            </a:r>
            <a:r>
              <a:rPr lang="en-US" dirty="0"/>
              <a:t>viral pneumonia with bilateral infiltrates, often leading to hypoxemia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Acute Respiratory Distress Syndrome (ARDS): </a:t>
            </a:r>
            <a:r>
              <a:rPr lang="en-US" dirty="0"/>
              <a:t>life-threatening lung failure requiring mechanical ventilation in ICU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Cytokine storm: </a:t>
            </a:r>
            <a:r>
              <a:rPr lang="en-US" dirty="0"/>
              <a:t>excessive immune response with elevated IL-6, CRP, ferritin → shock, multi-organ damage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Kidney injury: </a:t>
            </a:r>
            <a:r>
              <a:rPr lang="en-US" dirty="0"/>
              <a:t>acute kidney injury (AKI), especially in hospitalized or ICU patients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Long COVID/Post-acute sequelae: Fatigue, dyspnea, cognitive dysfunction (“brain fog”), depression, loss of smell/taste lasting weeks to months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8B0C5-A424-C1AA-0569-CF3E55A4503C}"/>
              </a:ext>
            </a:extLst>
          </p:cNvPr>
          <p:cNvSpPr txBox="1"/>
          <p:nvPr/>
        </p:nvSpPr>
        <p:spPr>
          <a:xfrm>
            <a:off x="87085" y="105013"/>
            <a:ext cx="4238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Severe COVID-19 infections</a:t>
            </a:r>
          </a:p>
        </p:txBody>
      </p:sp>
      <p:pic>
        <p:nvPicPr>
          <p:cNvPr id="4" name="Picture 2" descr="Examples of frontal-view chest X-Ray images from the datasets.">
            <a:extLst>
              <a:ext uri="{FF2B5EF4-FFF2-40B4-BE49-F238E27FC236}">
                <a16:creationId xmlns:a16="http://schemas.microsoft.com/office/drawing/2014/main" id="{634EA800-4BA0-75B0-56BC-22E5E6FB1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09393" y="44571"/>
            <a:ext cx="2160241" cy="169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Acute respiratory distress syndrome (ARDS) concept - cartoon of patient in hospital bed intubated and on breathing machine due to respiratory failure/distress">
            <a:extLst>
              <a:ext uri="{FF2B5EF4-FFF2-40B4-BE49-F238E27FC236}">
                <a16:creationId xmlns:a16="http://schemas.microsoft.com/office/drawing/2014/main" id="{994B0594-3A74-8AA9-A254-22FED3EB6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4371" y="1857239"/>
            <a:ext cx="1963252" cy="181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ARS-CoV-2 infection: The role of cytokines in COVID-19 disease -  ScienceDirect">
            <a:extLst>
              <a:ext uri="{FF2B5EF4-FFF2-40B4-BE49-F238E27FC236}">
                <a16:creationId xmlns:a16="http://schemas.microsoft.com/office/drawing/2014/main" id="{32CA1913-6960-20B1-7384-D3AD5DB5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9091" y="4031917"/>
            <a:ext cx="3855823" cy="218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athophysiology and Clinical Manifestations of COVID-19-Related Acute  Kidney Injury—The Current State of Knowledge and Future Perspectives">
            <a:extLst>
              <a:ext uri="{FF2B5EF4-FFF2-40B4-BE49-F238E27FC236}">
                <a16:creationId xmlns:a16="http://schemas.microsoft.com/office/drawing/2014/main" id="{2F6A7942-FEB4-41F5-DB76-3B6FB4AE5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857" y="4031917"/>
            <a:ext cx="3787089" cy="218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Long COVID Symptoms">
            <a:extLst>
              <a:ext uri="{FF2B5EF4-FFF2-40B4-BE49-F238E27FC236}">
                <a16:creationId xmlns:a16="http://schemas.microsoft.com/office/drawing/2014/main" id="{AA33F85D-9773-89BE-F261-3B79FC48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395" y="3928503"/>
            <a:ext cx="3340519" cy="224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25ABD-FE37-04E6-4CBD-ABA1073F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3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E0A347F4-F536-0E2A-12F6-44A79E4BF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044" y="3061153"/>
            <a:ext cx="5765800" cy="3009900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88BBC01-DF06-CB2D-3E8E-5CCADE8A1A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86" y="595086"/>
            <a:ext cx="5338008" cy="2180771"/>
          </a:xfrm>
          <a:prstGeom prst="rect">
            <a:avLst/>
          </a:prstGeom>
        </p:spPr>
      </p:pic>
      <p:pic>
        <p:nvPicPr>
          <p:cNvPr id="10" name="Picture 9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E4D433FC-DC83-901A-3D1B-0A8B3CE30F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719" y="265265"/>
            <a:ext cx="5116795" cy="2319713"/>
          </a:xfrm>
          <a:prstGeom prst="rect">
            <a:avLst/>
          </a:prstGeom>
        </p:spPr>
      </p:pic>
      <p:pic>
        <p:nvPicPr>
          <p:cNvPr id="12" name="Picture 11" descr="A person in a suit standing at a podium with a person in a red dress&#10;&#10;AI-generated content may be incorrect.">
            <a:extLst>
              <a:ext uri="{FF2B5EF4-FFF2-40B4-BE49-F238E27FC236}">
                <a16:creationId xmlns:a16="http://schemas.microsoft.com/office/drawing/2014/main" id="{6DB17411-CBFE-9F9B-4804-E9D882CED9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3844" y="2775857"/>
            <a:ext cx="3472543" cy="27014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0BBBEC-3A3C-4C1F-66C3-FDB1C37FD9AD}"/>
              </a:ext>
            </a:extLst>
          </p:cNvPr>
          <p:cNvSpPr txBox="1"/>
          <p:nvPr/>
        </p:nvSpPr>
        <p:spPr>
          <a:xfrm>
            <a:off x="7306921" y="5477329"/>
            <a:ext cx="36663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Douglas J Perkins, PhD</a:t>
            </a:r>
          </a:p>
          <a:p>
            <a:r>
              <a:rPr lang="en-US" sz="1400" dirty="0"/>
              <a:t>Distinguished Professor and Center Director</a:t>
            </a:r>
          </a:p>
          <a:p>
            <a:r>
              <a:rPr lang="en-US" sz="1400" dirty="0"/>
              <a:t>Center for Global Health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4F3654-F974-98ED-F4F5-326D3C08E357}"/>
              </a:ext>
            </a:extLst>
          </p:cNvPr>
          <p:cNvSpPr txBox="1"/>
          <p:nvPr/>
        </p:nvSpPr>
        <p:spPr>
          <a:xfrm>
            <a:off x="464321" y="50800"/>
            <a:ext cx="5145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Some COVID-19 research at DOIM</a:t>
            </a:r>
          </a:p>
        </p:txBody>
      </p:sp>
      <p:pic>
        <p:nvPicPr>
          <p:cNvPr id="16" name="Picture 15" descr="Two people in white protective suits&#10;&#10;AI-generated content may be incorrect.">
            <a:extLst>
              <a:ext uri="{FF2B5EF4-FFF2-40B4-BE49-F238E27FC236}">
                <a16:creationId xmlns:a16="http://schemas.microsoft.com/office/drawing/2014/main" id="{69B683CC-7236-4B2E-2C56-1921D3876D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62" y="3061153"/>
            <a:ext cx="1481382" cy="2365301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529D024-4B3A-785A-C595-4E796C83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2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67495-108D-4515-542C-B417FA7C1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37054F-D30D-1201-C546-51E06461B1E3}"/>
              </a:ext>
            </a:extLst>
          </p:cNvPr>
          <p:cNvSpPr txBox="1"/>
          <p:nvPr/>
        </p:nvSpPr>
        <p:spPr>
          <a:xfrm>
            <a:off x="468978" y="1143508"/>
            <a:ext cx="1171570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Measles virus and  SARS-CoV-2 both airborne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extremely contagious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Vaccine works very well for measles but mainly protects from severe infection in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Modeling measles and COVID-19 serve different purposes: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COVID-19: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Novel virus in previously unexposed population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Accurately predict the short term spread for pandemic preparedness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Predict the effect of interventions (general contact reductions, case isolation etc.) on disease transmission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Majority is immunized against measles (through vaccine, or infections)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Mechanistically understand risk for smaller outbreaks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Benchmark compliance with recommended vaccines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329F98-0CFA-0650-FE8A-F6FBDE71F992}"/>
              </a:ext>
            </a:extLst>
          </p:cNvPr>
          <p:cNvSpPr txBox="1"/>
          <p:nvPr/>
        </p:nvSpPr>
        <p:spPr>
          <a:xfrm>
            <a:off x="468978" y="562213"/>
            <a:ext cx="5056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Modeling measles and COVID-19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04FC96-6C24-3C48-31A4-8942C4D9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4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rgbClr val="FFFFFF"/>
      </a:lt1>
      <a:dk2>
        <a:srgbClr val="63666A"/>
      </a:dk2>
      <a:lt2>
        <a:srgbClr val="A7A8AA"/>
      </a:lt2>
      <a:accent1>
        <a:srgbClr val="BA0C2F"/>
      </a:accent1>
      <a:accent2>
        <a:srgbClr val="BA0C2F"/>
      </a:accent2>
      <a:accent3>
        <a:srgbClr val="008A86"/>
      </a:accent3>
      <a:accent4>
        <a:srgbClr val="ED8B00"/>
      </a:accent4>
      <a:accent5>
        <a:srgbClr val="A8AA19"/>
      </a:accent5>
      <a:accent6>
        <a:srgbClr val="C05131"/>
      </a:accent6>
      <a:hlink>
        <a:srgbClr val="008A86"/>
      </a:hlink>
      <a:folHlink>
        <a:srgbClr val="BA0C2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4733</TotalTime>
  <Words>3693</Words>
  <Application>Microsoft Macintosh PowerPoint</Application>
  <PresentationFormat>Widescreen</PresentationFormat>
  <Paragraphs>730</Paragraphs>
  <Slides>45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Aptos</vt:lpstr>
      <vt:lpstr>Arial</vt:lpstr>
      <vt:lpstr>Calibri</vt:lpstr>
      <vt:lpstr>Cambria Math</vt:lpstr>
      <vt:lpstr>Century Gothic</vt:lpstr>
      <vt:lpstr>Times New Roman</vt:lpstr>
      <vt:lpstr>Retrospect</vt:lpstr>
      <vt:lpstr> Measles and COVID-19  Through the Lens of Mathematical Models</vt:lpstr>
      <vt:lpstr>PowerPoint Presentation</vt:lpstr>
      <vt:lpstr>Outline</vt:lpstr>
      <vt:lpstr>1981</vt:lpstr>
      <vt:lpstr>PowerPoint Presentation</vt:lpstr>
      <vt:lpstr>SARS-CoV-2</vt:lpstr>
      <vt:lpstr>PowerPoint Presentation</vt:lpstr>
      <vt:lpstr>PowerPoint Presentation</vt:lpstr>
      <vt:lpstr>PowerPoint Presentation</vt:lpstr>
      <vt:lpstr>PowerPoint Presentation</vt:lpstr>
      <vt:lpstr>Measles vs. SARS-CoV-2: Virus properties</vt:lpstr>
      <vt:lpstr>Measles vs. SARS-CoV-2: Virus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1981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Measles vs. SARS-CoV-2: virus properties</vt:lpstr>
      <vt:lpstr>Measles vs. SARS-CoV-2: virus properties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Ethan Gregory Rule</dc:creator>
  <cp:lastModifiedBy>Kristan Schneider</cp:lastModifiedBy>
  <cp:revision>19</cp:revision>
  <cp:lastPrinted>2025-06-04T17:34:34Z</cp:lastPrinted>
  <dcterms:created xsi:type="dcterms:W3CDTF">2017-06-25T02:05:31Z</dcterms:created>
  <dcterms:modified xsi:type="dcterms:W3CDTF">2025-06-18T18:59:17Z</dcterms:modified>
</cp:coreProperties>
</file>